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60;&#1069;&#1059;\&#1053;&#1072;%20&#1076;&#1080;&#1089;&#1077;&#1088;\&#1052;&#1086;&#1080;\&#1057;&#1090;&#1072;&#1090;&#1100;&#1080;\&#1053;&#1086;&#1074;&#1072;&#1103;%20&#1087;&#1072;&#1087;&#1082;&#1072;\&#1050;&#1085;&#1080;&#1075;&#1072;1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I:\&#1060;&#1069;&#1059;\&#1053;&#1072;%20&#1076;&#1080;&#1089;&#1077;&#1088;\&#1052;&#1086;&#1080;\&#1057;&#1090;&#1072;&#1090;&#1100;&#1080;\&#1053;&#1086;&#1074;&#1072;&#1103;%20&#1087;&#1072;&#1087;&#1082;&#1072;%20(2)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Pd/GaAs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Лист4!$A$8:$A$11</c:f>
              <c:numCache>
                <c:formatCode>General</c:formatCode>
                <c:ptCount val="4"/>
                <c:pt idx="0">
                  <c:v>1.0000000000000005E-8</c:v>
                </c:pt>
                <c:pt idx="1">
                  <c:v>0</c:v>
                </c:pt>
                <c:pt idx="2">
                  <c:v>1.0000000000000002E-2</c:v>
                </c:pt>
                <c:pt idx="3">
                  <c:v>0.1</c:v>
                </c:pt>
              </c:numCache>
            </c:numRef>
          </c:xVal>
          <c:yVal>
            <c:numRef>
              <c:f>Лист4!$B$8:$B$11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</c:numCache>
            </c:numRef>
          </c:yVal>
          <c:smooth val="1"/>
        </c:ser>
        <c:ser>
          <c:idx val="1"/>
          <c:order val="1"/>
          <c:tx>
            <c:v>Pd/por-GaAs(1)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Лист4!$C$8:$C$11</c:f>
              <c:numCache>
                <c:formatCode>General</c:formatCode>
                <c:ptCount val="4"/>
                <c:pt idx="0">
                  <c:v>1.0000000000000005E-8</c:v>
                </c:pt>
                <c:pt idx="1">
                  <c:v>0</c:v>
                </c:pt>
                <c:pt idx="2">
                  <c:v>2.0000000000000004E-2</c:v>
                </c:pt>
                <c:pt idx="3">
                  <c:v>0.1</c:v>
                </c:pt>
              </c:numCache>
            </c:numRef>
          </c:xVal>
          <c:yVal>
            <c:numRef>
              <c:f>Лист4!$D$8:$D$11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0.5</c:v>
                </c:pt>
              </c:numCache>
            </c:numRef>
          </c:yVal>
          <c:smooth val="1"/>
        </c:ser>
        <c:ser>
          <c:idx val="2"/>
          <c:order val="2"/>
          <c:tx>
            <c:v>Pd/por-GaAs(2)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Лист4!$E$8:$E$11</c:f>
              <c:numCache>
                <c:formatCode>General</c:formatCode>
                <c:ptCount val="4"/>
                <c:pt idx="0">
                  <c:v>1.0000000000000005E-8</c:v>
                </c:pt>
                <c:pt idx="1">
                  <c:v>0</c:v>
                </c:pt>
                <c:pt idx="2">
                  <c:v>2.0000000000000004E-2</c:v>
                </c:pt>
                <c:pt idx="3">
                  <c:v>0.1</c:v>
                </c:pt>
              </c:numCache>
            </c:numRef>
          </c:xVal>
          <c:yVal>
            <c:numRef>
              <c:f>Лист4!$F$8:$F$11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0.70000000000000007</c:v>
                </c:pt>
              </c:numCache>
            </c:numRef>
          </c:yVal>
          <c:smooth val="1"/>
        </c:ser>
        <c:ser>
          <c:idx val="3"/>
          <c:order val="3"/>
          <c:tx>
            <c:v>Pd/por-GaAs(3)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Лист4!$G$8:$G$11</c:f>
              <c:numCache>
                <c:formatCode>General</c:formatCode>
                <c:ptCount val="4"/>
                <c:pt idx="0">
                  <c:v>1.0000000000000005E-8</c:v>
                </c:pt>
                <c:pt idx="1">
                  <c:v>0</c:v>
                </c:pt>
                <c:pt idx="2">
                  <c:v>2.0000000000000004E-2</c:v>
                </c:pt>
                <c:pt idx="3">
                  <c:v>0.1</c:v>
                </c:pt>
              </c:numCache>
            </c:numRef>
          </c:xVal>
          <c:yVal>
            <c:numRef>
              <c:f>Лист4!$H$8:$H$11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0.70000000000000007</c:v>
                </c:pt>
                <c:pt idx="3">
                  <c:v>0.9</c:v>
                </c:pt>
              </c:numCache>
            </c:numRef>
          </c:yVal>
          <c:smooth val="1"/>
        </c:ser>
        <c:ser>
          <c:idx val="4"/>
          <c:order val="4"/>
          <c:tx>
            <c:v>Pd/por-GaAs(4)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Лист4!$I$8:$I$11</c:f>
              <c:numCache>
                <c:formatCode>General</c:formatCode>
                <c:ptCount val="4"/>
                <c:pt idx="0">
                  <c:v>1.0000000000000005E-8</c:v>
                </c:pt>
                <c:pt idx="1">
                  <c:v>0</c:v>
                </c:pt>
                <c:pt idx="2">
                  <c:v>2.0000000000000004E-2</c:v>
                </c:pt>
                <c:pt idx="3">
                  <c:v>0.1</c:v>
                </c:pt>
              </c:numCache>
            </c:numRef>
          </c:xVal>
          <c:yVal>
            <c:numRef>
              <c:f>Лист4!$J$8:$J$11</c:f>
              <c:numCache>
                <c:formatCode>General</c:formatCode>
                <c:ptCount val="4"/>
                <c:pt idx="0">
                  <c:v>0</c:v>
                </c:pt>
                <c:pt idx="1">
                  <c:v>0.15000000000000002</c:v>
                </c:pt>
                <c:pt idx="2">
                  <c:v>0.75000000000000011</c:v>
                </c:pt>
                <c:pt idx="3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103424"/>
        <c:axId val="451108128"/>
      </c:scatterChart>
      <c:valAx>
        <c:axId val="45110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Напруга,</a:t>
                </a:r>
                <a:r>
                  <a:rPr lang="ru-RU" baseline="0"/>
                  <a:t> В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108128"/>
        <c:crosses val="autoZero"/>
        <c:crossBetween val="midCat"/>
      </c:valAx>
      <c:valAx>
        <c:axId val="45110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Струм, мА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103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6527296587926508"/>
                  <c:y val="2.777777777777777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y = 0,0038x + 0,6765</a:t>
                    </a:r>
                    <a:br>
                      <a:rPr lang="en-US" sz="1400" baseline="0"/>
                    </a:br>
                    <a:r>
                      <a:rPr lang="en-US" sz="1400" baseline="0"/>
                      <a:t>R² = 0,9806</a:t>
                    </a:r>
                    <a:endParaRPr lang="en-US" sz="1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Лист1!$A$1:$A$5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11</c:v>
                </c:pt>
              </c:numCache>
            </c:numRef>
          </c:xVal>
          <c:yVal>
            <c:numRef>
              <c:f>Лист1!$B$1:$B$5</c:f>
              <c:numCache>
                <c:formatCode>General</c:formatCode>
                <c:ptCount val="5"/>
                <c:pt idx="0">
                  <c:v>0.68</c:v>
                </c:pt>
                <c:pt idx="1">
                  <c:v>0.69</c:v>
                </c:pt>
                <c:pt idx="2">
                  <c:v>0.7</c:v>
                </c:pt>
                <c:pt idx="3">
                  <c:v>0.72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207888"/>
        <c:axId val="570211808"/>
      </c:scatterChart>
      <c:valAx>
        <c:axId val="57020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baseline="0"/>
                  <a:t>Товщина поруватого шару, мкм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0211808"/>
        <c:crosses val="autoZero"/>
        <c:crossBetween val="midCat"/>
      </c:valAx>
      <c:valAx>
        <c:axId val="5702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Висота</a:t>
                </a:r>
                <a:r>
                  <a:rPr lang="ru-RU" baseline="0"/>
                  <a:t>  ба</a:t>
                </a:r>
                <a:r>
                  <a:rPr lang="uk-UA" baseline="0"/>
                  <a:t>р</a:t>
                </a:r>
                <a:r>
                  <a:rPr lang="en-US" baseline="0"/>
                  <a:t>'</a:t>
                </a:r>
                <a:r>
                  <a:rPr lang="uk-UA" baseline="0"/>
                  <a:t>єру</a:t>
                </a:r>
                <a:r>
                  <a:rPr lang="ru-RU"/>
                  <a:t>, еВ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0207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4646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4646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4646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264" y="102235"/>
            <a:ext cx="8459470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4646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901" y="2511297"/>
            <a:ext cx="4013835" cy="1726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5987" y="6423228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6465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3.wmf"/><Relationship Id="rId3" Type="http://schemas.openxmlformats.org/officeDocument/2006/relationships/image" Target="../media/image36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875" y="4053840"/>
            <a:ext cx="7315200" cy="1280160"/>
          </a:xfrm>
          <a:custGeom>
            <a:avLst/>
            <a:gdLst/>
            <a:ahLst/>
            <a:cxnLst/>
            <a:rect l="l" t="t" r="r" b="b"/>
            <a:pathLst>
              <a:path w="7315200" h="1280160">
                <a:moveTo>
                  <a:pt x="0" y="1280160"/>
                </a:moveTo>
                <a:lnTo>
                  <a:pt x="7315200" y="1280160"/>
                </a:lnTo>
                <a:lnTo>
                  <a:pt x="7315200" y="0"/>
                </a:lnTo>
                <a:lnTo>
                  <a:pt x="0" y="0"/>
                </a:lnTo>
                <a:lnTo>
                  <a:pt x="0" y="1280160"/>
                </a:lnTo>
                <a:close/>
              </a:path>
            </a:pathLst>
          </a:custGeom>
          <a:ln w="6350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5410200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350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4875" y="4053840"/>
            <a:ext cx="228600" cy="1280160"/>
          </a:xfrm>
          <a:custGeom>
            <a:avLst/>
            <a:gdLst/>
            <a:ahLst/>
            <a:cxnLst/>
            <a:rect l="l" t="t" r="r" b="b"/>
            <a:pathLst>
              <a:path w="228600" h="1280160">
                <a:moveTo>
                  <a:pt x="228600" y="0"/>
                </a:moveTo>
                <a:lnTo>
                  <a:pt x="0" y="0"/>
                </a:lnTo>
                <a:lnTo>
                  <a:pt x="0" y="1280160"/>
                </a:lnTo>
                <a:lnTo>
                  <a:pt x="228600" y="1280160"/>
                </a:lnTo>
                <a:lnTo>
                  <a:pt x="228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5410200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228600" y="0"/>
                </a:moveTo>
                <a:lnTo>
                  <a:pt x="0" y="0"/>
                </a:lnTo>
                <a:lnTo>
                  <a:pt x="0" y="685800"/>
                </a:lnTo>
                <a:lnTo>
                  <a:pt x="228600" y="685800"/>
                </a:lnTo>
                <a:lnTo>
                  <a:pt x="22860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71598" y="1219200"/>
            <a:ext cx="5488305" cy="289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7960" algn="ctr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Trebuchet MS"/>
                <a:cs typeface="Trebuchet MS"/>
              </a:rPr>
              <a:t>МІНІСТЕРСТВО </a:t>
            </a:r>
            <a:r>
              <a:rPr sz="1800" spc="-90" dirty="0">
                <a:latin typeface="Trebuchet MS"/>
                <a:cs typeface="Trebuchet MS"/>
              </a:rPr>
              <a:t>ОСВІТИ </a:t>
            </a:r>
            <a:r>
              <a:rPr sz="1800" spc="-50" dirty="0">
                <a:latin typeface="Trebuchet MS"/>
                <a:cs typeface="Trebuchet MS"/>
              </a:rPr>
              <a:t>І </a:t>
            </a:r>
            <a:r>
              <a:rPr sz="1800" spc="-95" dirty="0">
                <a:latin typeface="Trebuchet MS"/>
                <a:cs typeface="Trebuchet MS"/>
              </a:rPr>
              <a:t>НАУКИ</a:t>
            </a:r>
            <a:r>
              <a:rPr sz="1800" spc="-36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УКРАЇНИ</a:t>
            </a:r>
            <a:endParaRPr sz="1800" dirty="0">
              <a:latin typeface="Trebuchet MS"/>
              <a:cs typeface="Trebuchet MS"/>
            </a:endParaRPr>
          </a:p>
          <a:p>
            <a:pPr algn="ctr"/>
            <a:r>
              <a:rPr lang="uk-UA" dirty="0"/>
              <a:t>КРЕМЕНЧУЦЬКИЙ НАЦІОНАЛЬНИЙ УНІВЕРСИТЕТ</a:t>
            </a:r>
            <a:endParaRPr lang="ru-RU" dirty="0"/>
          </a:p>
          <a:p>
            <a:pPr algn="ctr"/>
            <a:r>
              <a:rPr lang="uk-UA" dirty="0"/>
              <a:t>ІМЕНІ МИХАЙЛА </a:t>
            </a:r>
            <a:r>
              <a:rPr lang="uk-UA" dirty="0" smtClean="0"/>
              <a:t>ОСТРОГРАДСЬКОГО</a:t>
            </a:r>
          </a:p>
          <a:p>
            <a:pPr algn="ctr"/>
            <a:endParaRPr sz="800" dirty="0">
              <a:latin typeface="Trebuchet MS"/>
              <a:cs typeface="Trebuchet MS"/>
            </a:endParaRPr>
          </a:p>
          <a:p>
            <a:pPr marL="73025" algn="ctr">
              <a:lnSpc>
                <a:spcPct val="100000"/>
              </a:lnSpc>
            </a:pPr>
            <a:r>
              <a:rPr sz="2500" b="1" spc="-125" dirty="0">
                <a:latin typeface="Times New Roman"/>
                <a:cs typeface="Times New Roman"/>
              </a:rPr>
              <a:t>ЦИКЛ </a:t>
            </a:r>
            <a:r>
              <a:rPr sz="2500" b="1" spc="-185" dirty="0">
                <a:latin typeface="Times New Roman"/>
                <a:cs typeface="Times New Roman"/>
              </a:rPr>
              <a:t>НАУКОВИХ</a:t>
            </a:r>
            <a:r>
              <a:rPr sz="2500" b="1" spc="-30" dirty="0">
                <a:latin typeface="Times New Roman"/>
                <a:cs typeface="Times New Roman"/>
              </a:rPr>
              <a:t> </a:t>
            </a:r>
            <a:r>
              <a:rPr sz="2500" b="1" spc="-160" dirty="0">
                <a:latin typeface="Times New Roman"/>
                <a:cs typeface="Times New Roman"/>
              </a:rPr>
              <a:t>ПРАЦЬ</a:t>
            </a:r>
            <a:endParaRPr sz="2500" dirty="0">
              <a:latin typeface="Times New Roman"/>
              <a:cs typeface="Times New Roman"/>
            </a:endParaRPr>
          </a:p>
          <a:p>
            <a:pPr marL="86995" marR="5080" algn="ctr">
              <a:lnSpc>
                <a:spcPct val="100000"/>
              </a:lnSpc>
              <a:tabLst>
                <a:tab pos="5140960" algn="l"/>
              </a:tabLst>
            </a:pPr>
            <a:r>
              <a:rPr lang="uk-UA" sz="2500" b="1" dirty="0" smtClean="0">
                <a:latin typeface="Times New Roman"/>
                <a:cs typeface="Times New Roman"/>
              </a:rPr>
              <a:t>КОГДАСЯ Максима Григоровича</a:t>
            </a:r>
          </a:p>
          <a:p>
            <a:pPr marL="86995" marR="5080" algn="ctr">
              <a:lnSpc>
                <a:spcPct val="100000"/>
              </a:lnSpc>
              <a:tabLst>
                <a:tab pos="5140960" algn="l"/>
              </a:tabLst>
            </a:pPr>
            <a:r>
              <a:rPr lang="uk-UA" sz="2500" b="1" dirty="0" smtClean="0">
                <a:latin typeface="Times New Roman"/>
                <a:cs typeface="Times New Roman"/>
              </a:rPr>
              <a:t>НАЙДИ Віталія Володимировича</a:t>
            </a:r>
          </a:p>
          <a:p>
            <a:pPr marL="86995" marR="5080" algn="ctr">
              <a:lnSpc>
                <a:spcPct val="100000"/>
              </a:lnSpc>
              <a:tabLst>
                <a:tab pos="5140960" algn="l"/>
              </a:tabLst>
            </a:pPr>
            <a:r>
              <a:rPr lang="uk-UA" sz="2500" b="1" dirty="0">
                <a:latin typeface="Times New Roman"/>
                <a:cs typeface="Times New Roman"/>
              </a:rPr>
              <a:t>РУСІНЧУК </a:t>
            </a:r>
            <a:r>
              <a:rPr lang="uk-UA" sz="2500" b="1" dirty="0" smtClean="0">
                <a:latin typeface="Times New Roman"/>
                <a:cs typeface="Times New Roman"/>
              </a:rPr>
              <a:t>Наталії Миколаївни</a:t>
            </a:r>
            <a:endParaRPr sz="2500" b="1" dirty="0">
              <a:latin typeface="Times New Roman"/>
              <a:cs typeface="Times New Roman"/>
            </a:endParaRPr>
          </a:p>
          <a:p>
            <a:pPr marL="75565" algn="ctr">
              <a:lnSpc>
                <a:spcPct val="100000"/>
              </a:lnSpc>
            </a:pPr>
            <a:r>
              <a:rPr sz="2500" b="1" spc="135" dirty="0">
                <a:latin typeface="Times New Roman"/>
                <a:cs typeface="Times New Roman"/>
              </a:rPr>
              <a:t>за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95" dirty="0">
                <a:latin typeface="Times New Roman"/>
                <a:cs typeface="Times New Roman"/>
              </a:rPr>
              <a:t>темою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0102" y="6329680"/>
            <a:ext cx="20286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800" spc="-70" dirty="0" smtClean="0">
                <a:latin typeface="Trebuchet MS"/>
                <a:cs typeface="Trebuchet MS"/>
              </a:rPr>
              <a:t>Кременчук </a:t>
            </a:r>
            <a:r>
              <a:rPr sz="1800" spc="235" dirty="0" smtClean="0">
                <a:latin typeface="Trebuchet MS"/>
                <a:cs typeface="Trebuchet MS"/>
              </a:rPr>
              <a:t>–</a:t>
            </a:r>
            <a:r>
              <a:rPr sz="1800" spc="-260" dirty="0" smtClean="0">
                <a:latin typeface="Trebuchet MS"/>
                <a:cs typeface="Trebuchet MS"/>
              </a:rPr>
              <a:t> </a:t>
            </a:r>
            <a:r>
              <a:rPr sz="1800" spc="-40" dirty="0" smtClean="0">
                <a:latin typeface="Trebuchet MS"/>
                <a:cs typeface="Trebuchet MS"/>
              </a:rPr>
              <a:t>20</a:t>
            </a:r>
            <a:r>
              <a:rPr lang="uk-UA" sz="1800" spc="-40" dirty="0" smtClean="0">
                <a:latin typeface="Trebuchet MS"/>
                <a:cs typeface="Trebuchet MS"/>
              </a:rPr>
              <a:t>20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4053840"/>
            <a:ext cx="8000999" cy="99129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180465" marR="710565" indent="-510540" algn="ctr">
              <a:lnSpc>
                <a:spcPct val="100000"/>
              </a:lnSpc>
              <a:spcBef>
                <a:spcPts val="370"/>
              </a:spcBef>
            </a:pPr>
            <a:endParaRPr lang="uk-UA" sz="800" b="1" spc="65" dirty="0" smtClean="0">
              <a:latin typeface="Times New Roman"/>
              <a:cs typeface="Times New Roman"/>
            </a:endParaRPr>
          </a:p>
          <a:p>
            <a:pPr marL="1180465" marR="710565" indent="-510540" algn="ctr">
              <a:lnSpc>
                <a:spcPct val="100000"/>
              </a:lnSpc>
              <a:spcBef>
                <a:spcPts val="370"/>
              </a:spcBef>
            </a:pPr>
            <a:r>
              <a:rPr sz="2500" b="1" spc="65" dirty="0" smtClean="0">
                <a:latin typeface="Times New Roman"/>
                <a:cs typeface="Times New Roman"/>
              </a:rPr>
              <a:t>«</a:t>
            </a:r>
            <a:r>
              <a:rPr lang="ru-RU" sz="2500" b="1" spc="65" dirty="0" err="1" smtClean="0">
                <a:latin typeface="Times New Roman"/>
                <a:cs typeface="Times New Roman"/>
              </a:rPr>
              <a:t>Сенсори</a:t>
            </a:r>
            <a:r>
              <a:rPr lang="ru-RU" sz="2500" b="1" spc="65" dirty="0" smtClean="0">
                <a:latin typeface="Times New Roman"/>
                <a:cs typeface="Times New Roman"/>
              </a:rPr>
              <a:t> газу на </a:t>
            </a:r>
            <a:r>
              <a:rPr lang="ru-RU" sz="2500" b="1" spc="65" dirty="0" err="1" smtClean="0">
                <a:latin typeface="Times New Roman"/>
                <a:cs typeface="Times New Roman"/>
              </a:rPr>
              <a:t>основі</a:t>
            </a:r>
            <a:r>
              <a:rPr lang="ru-RU" sz="2500" b="1" spc="65" dirty="0" smtClean="0">
                <a:latin typeface="Times New Roman"/>
                <a:cs typeface="Times New Roman"/>
              </a:rPr>
              <a:t> </a:t>
            </a:r>
            <a:r>
              <a:rPr lang="ru-RU" sz="2500" b="1" spc="65" dirty="0" err="1" smtClean="0">
                <a:latin typeface="Times New Roman"/>
                <a:cs typeface="Times New Roman"/>
              </a:rPr>
              <a:t>напівпровідникових</a:t>
            </a:r>
            <a:r>
              <a:rPr lang="ru-RU" sz="2500" b="1" spc="65" dirty="0" smtClean="0">
                <a:latin typeface="Times New Roman"/>
                <a:cs typeface="Times New Roman"/>
              </a:rPr>
              <a:t> </a:t>
            </a:r>
            <a:r>
              <a:rPr lang="ru-RU" sz="2500" b="1" spc="65" dirty="0" err="1" smtClean="0">
                <a:latin typeface="Times New Roman"/>
                <a:cs typeface="Times New Roman"/>
              </a:rPr>
              <a:t>поруватих</a:t>
            </a:r>
            <a:r>
              <a:rPr lang="ru-RU" sz="2500" b="1" spc="65" dirty="0" smtClean="0">
                <a:latin typeface="Times New Roman"/>
                <a:cs typeface="Times New Roman"/>
              </a:rPr>
              <a:t> </a:t>
            </a:r>
            <a:r>
              <a:rPr lang="ru-RU" sz="2500" b="1" spc="65" dirty="0" err="1" smtClean="0">
                <a:latin typeface="Times New Roman"/>
                <a:cs typeface="Times New Roman"/>
              </a:rPr>
              <a:t>шарів</a:t>
            </a:r>
            <a:r>
              <a:rPr sz="2500" b="1" spc="95" dirty="0" smtClean="0">
                <a:latin typeface="Times New Roman"/>
                <a:cs typeface="Times New Roman"/>
              </a:rPr>
              <a:t>»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3000" y="5410200"/>
            <a:ext cx="708660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0325" algn="ctr">
              <a:lnSpc>
                <a:spcPts val="2550"/>
              </a:lnSpc>
            </a:pPr>
            <a:r>
              <a:rPr sz="2500" b="1" spc="80" dirty="0">
                <a:latin typeface="Times New Roman"/>
                <a:cs typeface="Times New Roman"/>
              </a:rPr>
              <a:t>висунутої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90" dirty="0">
                <a:latin typeface="Times New Roman"/>
                <a:cs typeface="Times New Roman"/>
              </a:rPr>
              <a:t>на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spc="120" dirty="0">
                <a:latin typeface="Times New Roman"/>
                <a:cs typeface="Times New Roman"/>
              </a:rPr>
              <a:t>здобуття</a:t>
            </a:r>
            <a:r>
              <a:rPr sz="2500" b="1" spc="-40" dirty="0">
                <a:latin typeface="Times New Roman"/>
                <a:cs typeface="Times New Roman"/>
              </a:rPr>
              <a:t> </a:t>
            </a:r>
            <a:r>
              <a:rPr sz="2500" b="1" spc="95" dirty="0">
                <a:latin typeface="Times New Roman"/>
                <a:cs typeface="Times New Roman"/>
              </a:rPr>
              <a:t>премії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110" dirty="0">
                <a:latin typeface="Times New Roman"/>
                <a:cs typeface="Times New Roman"/>
              </a:rPr>
              <a:t>Президента</a:t>
            </a:r>
            <a:endParaRPr sz="2500">
              <a:latin typeface="Times New Roman"/>
              <a:cs typeface="Times New Roman"/>
            </a:endParaRPr>
          </a:p>
          <a:p>
            <a:pPr marR="60325" algn="ctr">
              <a:lnSpc>
                <a:spcPts val="2850"/>
              </a:lnSpc>
            </a:pPr>
            <a:r>
              <a:rPr sz="2500" b="1" spc="-5" dirty="0">
                <a:latin typeface="Times New Roman"/>
                <a:cs typeface="Times New Roman"/>
              </a:rPr>
              <a:t>України </a:t>
            </a:r>
            <a:r>
              <a:rPr sz="2500" b="1" spc="140" dirty="0">
                <a:latin typeface="Times New Roman"/>
                <a:cs typeface="Times New Roman"/>
              </a:rPr>
              <a:t>для </a:t>
            </a:r>
            <a:r>
              <a:rPr sz="2500" b="1" spc="110" dirty="0">
                <a:latin typeface="Times New Roman"/>
                <a:cs typeface="Times New Roman"/>
              </a:rPr>
              <a:t>молодих</a:t>
            </a:r>
            <a:r>
              <a:rPr sz="2500" b="1" spc="-295" dirty="0">
                <a:latin typeface="Times New Roman"/>
                <a:cs typeface="Times New Roman"/>
              </a:rPr>
              <a:t> </a:t>
            </a:r>
            <a:r>
              <a:rPr sz="2500" b="1" spc="90" dirty="0">
                <a:latin typeface="Times New Roman"/>
                <a:cs typeface="Times New Roman"/>
              </a:rPr>
              <a:t>вчених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1026" name="Picture 2" descr="Кременчугский национальный университет имени Михаила Остроградского — 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37" y="76200"/>
            <a:ext cx="11723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700" y="312171"/>
            <a:ext cx="79800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spc="95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Технологія</a:t>
            </a:r>
            <a:r>
              <a:rPr lang="ru-RU" sz="2400" b="1" spc="95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95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створення</a:t>
            </a:r>
            <a:r>
              <a:rPr lang="ru-RU" sz="2400" b="1" spc="95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95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контактів</a:t>
            </a:r>
            <a:r>
              <a:rPr lang="ru-RU" sz="2400" b="1" spc="95" dirty="0" smtClean="0">
                <a:solidFill>
                  <a:srgbClr val="464652"/>
                </a:solidFill>
                <a:latin typeface="Times New Roman"/>
                <a:cs typeface="Times New Roman"/>
              </a:rPr>
              <a:t> до </a:t>
            </a:r>
            <a:r>
              <a:rPr lang="ru-RU" sz="2400" b="1" spc="95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поруватих</a:t>
            </a:r>
            <a:r>
              <a:rPr lang="ru-RU" sz="2400" b="1" spc="95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95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напівпровідників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665987" y="6501766"/>
            <a:ext cx="2565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4800" y="10668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Перед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очищуються</a:t>
            </a:r>
            <a:r>
              <a:rPr lang="ru-RU" dirty="0" smtClean="0"/>
              <a:t> і </a:t>
            </a:r>
            <a:r>
              <a:rPr lang="ru-RU" dirty="0" err="1" smtClean="0"/>
              <a:t>знежирюються</a:t>
            </a:r>
            <a:r>
              <a:rPr lang="ru-RU" dirty="0" smtClean="0"/>
              <a:t> у сухому </a:t>
            </a:r>
            <a:r>
              <a:rPr lang="ru-RU" dirty="0" err="1" smtClean="0"/>
              <a:t>азоті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послідовного</a:t>
            </a:r>
            <a:r>
              <a:rPr lang="ru-RU" dirty="0" smtClean="0"/>
              <a:t> </a:t>
            </a:r>
            <a:r>
              <a:rPr lang="ru-RU" dirty="0" err="1" smtClean="0"/>
              <a:t>занурення</a:t>
            </a:r>
            <a:r>
              <a:rPr lang="ru-RU" dirty="0" smtClean="0"/>
              <a:t> в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розчинники</a:t>
            </a:r>
            <a:r>
              <a:rPr lang="ru-RU" dirty="0" smtClean="0"/>
              <a:t> – </a:t>
            </a:r>
            <a:r>
              <a:rPr lang="ru-RU" dirty="0" err="1" smtClean="0"/>
              <a:t>трихлоретилен</a:t>
            </a:r>
            <a:r>
              <a:rPr lang="ru-RU" dirty="0" smtClean="0"/>
              <a:t>, ацетон і метанол.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поміщається</a:t>
            </a:r>
            <a:r>
              <a:rPr lang="ru-RU" dirty="0" smtClean="0"/>
              <a:t> в </a:t>
            </a:r>
            <a:r>
              <a:rPr lang="ru-RU" dirty="0" err="1" smtClean="0"/>
              <a:t>спеціальну</a:t>
            </a:r>
            <a:r>
              <a:rPr lang="ru-RU" dirty="0" smtClean="0"/>
              <a:t> ванночку,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поліпшує</a:t>
            </a:r>
            <a:r>
              <a:rPr lang="ru-RU" dirty="0" smtClean="0"/>
              <a:t> </a:t>
            </a:r>
            <a:r>
              <a:rPr lang="ru-RU" dirty="0" err="1" smtClean="0"/>
              <a:t>однорідність</a:t>
            </a:r>
            <a:r>
              <a:rPr lang="ru-RU" dirty="0" smtClean="0"/>
              <a:t> </a:t>
            </a:r>
            <a:r>
              <a:rPr lang="ru-RU" dirty="0" err="1" smtClean="0"/>
              <a:t>товщини</a:t>
            </a:r>
            <a:r>
              <a:rPr lang="ru-RU" dirty="0" smtClean="0"/>
              <a:t> шару </a:t>
            </a:r>
            <a:r>
              <a:rPr lang="ru-RU" dirty="0" err="1" smtClean="0"/>
              <a:t>паладію</a:t>
            </a:r>
            <a:r>
              <a:rPr lang="ru-RU" dirty="0" smtClean="0"/>
              <a:t>.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ванні</a:t>
            </a:r>
            <a:r>
              <a:rPr lang="ru-RU" dirty="0" smtClean="0"/>
              <a:t> </a:t>
            </a:r>
            <a:r>
              <a:rPr lang="ru-RU" dirty="0" err="1" smtClean="0"/>
              <a:t>активаційний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en-US" dirty="0" smtClean="0"/>
              <a:t>PdCl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ru-RU" dirty="0" smtClean="0"/>
              <a:t>і </a:t>
            </a:r>
            <a:r>
              <a:rPr lang="en-US" dirty="0" smtClean="0"/>
              <a:t>HF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81937"/>
              </p:ext>
            </p:extLst>
          </p:nvPr>
        </p:nvGraphicFramePr>
        <p:xfrm>
          <a:off x="2514600" y="2209800"/>
          <a:ext cx="4013200" cy="9601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48265"/>
                <a:gridCol w="964935"/>
              </a:tblGrid>
              <a:tr h="2854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PdCl</a:t>
                      </a:r>
                      <a:r>
                        <a:rPr lang="uk-UA" sz="1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58" marR="61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 г/л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58" marR="61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HCl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(32%)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58" marR="61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8,3 %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58" marR="61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 (40%)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58" marR="61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91,67 %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58" marR="61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356750" y="3639444"/>
            <a:ext cx="8506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занурення</a:t>
            </a:r>
            <a:r>
              <a:rPr lang="ru-RU" dirty="0" smtClean="0"/>
              <a:t> </a:t>
            </a:r>
            <a:r>
              <a:rPr lang="ru-RU" dirty="0" err="1" smtClean="0"/>
              <a:t>іони</a:t>
            </a:r>
            <a:r>
              <a:rPr lang="ru-RU" dirty="0" smtClean="0"/>
              <a:t> </a:t>
            </a:r>
            <a:r>
              <a:rPr lang="en-US" dirty="0" smtClean="0"/>
              <a:t>Pd2+ </a:t>
            </a:r>
            <a:r>
              <a:rPr lang="ru-RU" dirty="0" err="1" smtClean="0"/>
              <a:t>відновлюються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en-US" dirty="0" err="1" smtClean="0"/>
              <a:t>GaAs</a:t>
            </a:r>
            <a:r>
              <a:rPr lang="en-US" dirty="0" smtClean="0"/>
              <a:t>.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Фермі</a:t>
            </a:r>
            <a:r>
              <a:rPr lang="ru-RU" dirty="0" smtClean="0"/>
              <a:t> пари      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тому ж </a:t>
            </a:r>
            <a:r>
              <a:rPr lang="ru-RU" dirty="0" err="1" smtClean="0"/>
              <a:t>рівні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й валентна зона </a:t>
            </a:r>
            <a:r>
              <a:rPr lang="en-US" dirty="0" smtClean="0"/>
              <a:t>n-</a:t>
            </a:r>
            <a:r>
              <a:rPr lang="en-US" dirty="0" err="1" smtClean="0"/>
              <a:t>GaAs</a:t>
            </a:r>
            <a:r>
              <a:rPr lang="en-US" dirty="0" smtClean="0"/>
              <a:t>. </a:t>
            </a:r>
            <a:r>
              <a:rPr lang="ru-RU" dirty="0" err="1" smtClean="0"/>
              <a:t>Надалі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дисперсних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паладію</a:t>
            </a:r>
            <a:r>
              <a:rPr lang="ru-RU" dirty="0" smtClean="0"/>
              <a:t> з </a:t>
            </a:r>
            <a:r>
              <a:rPr lang="ru-RU" dirty="0" err="1" smtClean="0"/>
              <a:t>подальшим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. </a:t>
            </a:r>
            <a:r>
              <a:rPr lang="ru-RU" dirty="0" err="1" smtClean="0"/>
              <a:t>Товщина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</a:t>
            </a:r>
            <a:r>
              <a:rPr lang="ru-RU" dirty="0" err="1" smtClean="0"/>
              <a:t>паладію</a:t>
            </a:r>
            <a:r>
              <a:rPr lang="ru-RU" dirty="0" smtClean="0"/>
              <a:t> </a:t>
            </a:r>
            <a:r>
              <a:rPr lang="ru-RU" dirty="0" err="1" smtClean="0"/>
              <a:t>обчислюється</a:t>
            </a:r>
            <a:r>
              <a:rPr lang="ru-RU" dirty="0" smtClean="0"/>
              <a:t>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галію</a:t>
            </a:r>
            <a:r>
              <a:rPr lang="ru-RU" dirty="0" smtClean="0"/>
              <a:t> і </a:t>
            </a:r>
            <a:r>
              <a:rPr lang="ru-RU" dirty="0" err="1" smtClean="0"/>
              <a:t>миш’яку</a:t>
            </a:r>
            <a:r>
              <a:rPr lang="ru-RU" dirty="0" smtClean="0"/>
              <a:t>, </a:t>
            </a:r>
            <a:r>
              <a:rPr lang="ru-RU" dirty="0" err="1" smtClean="0"/>
              <a:t>виявлених</a:t>
            </a:r>
            <a:r>
              <a:rPr lang="ru-RU" dirty="0" smtClean="0"/>
              <a:t> у </a:t>
            </a:r>
            <a:r>
              <a:rPr lang="ru-RU" dirty="0" err="1" smtClean="0"/>
              <a:t>розчині</a:t>
            </a:r>
            <a:r>
              <a:rPr lang="ru-RU" dirty="0" smtClean="0"/>
              <a:t>, і </a:t>
            </a:r>
            <a:r>
              <a:rPr lang="ru-RU" dirty="0" err="1" smtClean="0"/>
              <a:t>кількостями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розчинення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оксидів</a:t>
            </a:r>
            <a:r>
              <a:rPr lang="ru-RU" dirty="0" smtClean="0"/>
              <a:t>.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, </a:t>
            </a:r>
            <a:r>
              <a:rPr lang="ru-RU" dirty="0" err="1" smtClean="0"/>
              <a:t>протягом</a:t>
            </a:r>
            <a:r>
              <a:rPr lang="ru-RU" dirty="0" smtClean="0"/>
              <a:t> перших 20 </a:t>
            </a:r>
            <a:r>
              <a:rPr lang="ru-RU" dirty="0" err="1" smtClean="0"/>
              <a:t>хв</a:t>
            </a:r>
            <a:r>
              <a:rPr lang="ru-RU" dirty="0" smtClean="0"/>
              <a:t> (50 </a:t>
            </a:r>
            <a:r>
              <a:rPr lang="en-US" dirty="0" smtClean="0"/>
              <a:t>Å/</a:t>
            </a:r>
            <a:r>
              <a:rPr lang="ru-RU" dirty="0" err="1" smtClean="0"/>
              <a:t>хв</a:t>
            </a:r>
            <a:r>
              <a:rPr lang="ru-RU" dirty="0" smtClean="0"/>
              <a:t>), і </a:t>
            </a:r>
            <a:r>
              <a:rPr lang="ru-RU" dirty="0" err="1" smtClean="0"/>
              <a:t>надалі</a:t>
            </a:r>
            <a:r>
              <a:rPr lang="ru-RU" dirty="0" smtClean="0"/>
              <a:t> </a:t>
            </a:r>
            <a:r>
              <a:rPr lang="ru-RU" dirty="0" err="1" smtClean="0"/>
              <a:t>вирівнюється</a:t>
            </a:r>
            <a:r>
              <a:rPr lang="ru-RU" dirty="0" smtClean="0"/>
              <a:t> за 30  </a:t>
            </a:r>
            <a:r>
              <a:rPr lang="ru-RU" dirty="0" err="1" smtClean="0"/>
              <a:t>хв</a:t>
            </a:r>
            <a:r>
              <a:rPr lang="ru-RU" dirty="0" smtClean="0"/>
              <a:t>, </a:t>
            </a:r>
            <a:r>
              <a:rPr lang="ru-RU" dirty="0" err="1" smtClean="0"/>
              <a:t>досягаючи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2500  </a:t>
            </a:r>
            <a:r>
              <a:rPr lang="en-US" dirty="0" smtClean="0"/>
              <a:t>Å.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паладієм</a:t>
            </a:r>
            <a:r>
              <a:rPr lang="ru-RU" dirty="0" smtClean="0"/>
              <a:t>, </a:t>
            </a:r>
            <a:r>
              <a:rPr lang="ru-RU" dirty="0" err="1" smtClean="0"/>
              <a:t>галієм</a:t>
            </a:r>
            <a:r>
              <a:rPr lang="ru-RU" dirty="0" smtClean="0"/>
              <a:t> та </a:t>
            </a:r>
            <a:r>
              <a:rPr lang="ru-RU" dirty="0" err="1" smtClean="0"/>
              <a:t>миш’яком</a:t>
            </a:r>
            <a:r>
              <a:rPr lang="ru-RU" dirty="0" smtClean="0"/>
              <a:t> </a:t>
            </a:r>
            <a:r>
              <a:rPr lang="ru-RU" dirty="0" err="1" smtClean="0"/>
              <a:t>уповільнюється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30 </a:t>
            </a:r>
            <a:r>
              <a:rPr lang="ru-RU" dirty="0" err="1" smtClean="0"/>
              <a:t>хв</a:t>
            </a:r>
            <a:r>
              <a:rPr lang="ru-RU" dirty="0" smtClean="0"/>
              <a:t>,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en-US" dirty="0" smtClean="0"/>
              <a:t>Pd2+ </a:t>
            </a:r>
            <a:r>
              <a:rPr lang="ru-RU" dirty="0" smtClean="0"/>
              <a:t>у  </a:t>
            </a:r>
            <a:r>
              <a:rPr lang="ru-RU" dirty="0" err="1" smtClean="0"/>
              <a:t>розчині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не </a:t>
            </a:r>
            <a:r>
              <a:rPr lang="ru-RU" dirty="0" err="1" smtClean="0"/>
              <a:t>досягають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en-US" dirty="0" err="1" smtClean="0"/>
              <a:t>GaAs</a:t>
            </a:r>
            <a:r>
              <a:rPr lang="en-US" dirty="0" smtClean="0"/>
              <a:t>. </a:t>
            </a:r>
            <a:r>
              <a:rPr lang="ru-RU" dirty="0" smtClean="0"/>
              <a:t>Величина </a:t>
            </a:r>
            <a:r>
              <a:rPr lang="ru-RU" dirty="0" err="1" smtClean="0"/>
              <a:t>досягнутої</a:t>
            </a:r>
            <a:r>
              <a:rPr lang="ru-RU" dirty="0" smtClean="0"/>
              <a:t> </a:t>
            </a:r>
            <a:r>
              <a:rPr lang="ru-RU" dirty="0" err="1" smtClean="0"/>
              <a:t>товщини</a:t>
            </a:r>
            <a:r>
              <a:rPr lang="ru-RU" dirty="0" smtClean="0"/>
              <a:t> з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механізмом</a:t>
            </a:r>
            <a:r>
              <a:rPr lang="ru-RU" dirty="0" smtClean="0"/>
              <a:t> </a:t>
            </a:r>
            <a:r>
              <a:rPr lang="ru-RU" dirty="0" err="1" smtClean="0"/>
              <a:t>зміщення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осад є </a:t>
            </a:r>
            <a:r>
              <a:rPr lang="ru-RU" dirty="0" err="1" smtClean="0"/>
              <a:t>поруватим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691901"/>
              </p:ext>
            </p:extLst>
          </p:nvPr>
        </p:nvGraphicFramePr>
        <p:xfrm>
          <a:off x="1085850" y="3888538"/>
          <a:ext cx="5143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Microsoft Equation 3.0" r:id="rId3" imgW="520700" imgH="419100" progId="Equation.3">
                  <p:embed/>
                </p:oleObj>
              </mc:Choice>
              <mc:Fallback>
                <p:oleObj name="Microsoft Equation 3.0" r:id="rId3" imgW="5207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888538"/>
                        <a:ext cx="5143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408700" y="3126538"/>
            <a:ext cx="8454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Осадження відбувається за кімнатної температури. Реакція може бути виражена як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082649" y="3366806"/>
            <a:ext cx="297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GaAs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+3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uk-UA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→3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</a:t>
            </a:r>
            <a:r>
              <a:rPr lang="uk-UA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3+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uk-UA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3+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6829"/>
            <a:ext cx="77698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uk-UA" dirty="0"/>
              <a:t>Вимірювання ВАХ (вольт-амперних характеристик) і ВФХ (вольт-</a:t>
            </a:r>
            <a:r>
              <a:rPr lang="uk-UA" dirty="0" err="1"/>
              <a:t>фарадних</a:t>
            </a:r>
            <a:r>
              <a:rPr lang="uk-UA" dirty="0"/>
              <a:t> характеристик) отриманих </a:t>
            </a:r>
            <a:r>
              <a:rPr lang="uk-UA" dirty="0" smtClean="0"/>
              <a:t>контактів</a:t>
            </a:r>
            <a:endParaRPr lang="ru-RU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1095984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Вимірювання</a:t>
            </a:r>
            <a:r>
              <a:rPr lang="ru-RU" sz="1600" dirty="0" smtClean="0"/>
              <a:t> ВАХ і ВФХ характеристик </a:t>
            </a:r>
            <a:r>
              <a:rPr lang="ru-RU" sz="1600" dirty="0" err="1" smtClean="0"/>
              <a:t>зразків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відбувалися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кімнатної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температури</a:t>
            </a:r>
            <a:r>
              <a:rPr lang="ru-RU" sz="1600" dirty="0" smtClean="0"/>
              <a:t>. </a:t>
            </a:r>
            <a:r>
              <a:rPr lang="ru-RU" sz="1600" dirty="0" err="1" smtClean="0"/>
              <a:t>Вимірювання</a:t>
            </a:r>
            <a:r>
              <a:rPr lang="ru-RU" sz="1600" dirty="0" smtClean="0"/>
              <a:t> ВАХ </a:t>
            </a:r>
            <a:r>
              <a:rPr lang="ru-RU" sz="1600" dirty="0" err="1" smtClean="0"/>
              <a:t>здійснювалися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автоматизованою</a:t>
            </a:r>
            <a:r>
              <a:rPr lang="ru-RU" sz="1600" dirty="0" smtClean="0"/>
              <a:t> системою у  </a:t>
            </a:r>
            <a:r>
              <a:rPr lang="ru-RU" sz="1600" dirty="0" err="1" smtClean="0"/>
              <a:t>діапазоні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прямої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напруги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0 до 0,6 В, а </a:t>
            </a:r>
            <a:r>
              <a:rPr lang="ru-RU" sz="1600" dirty="0" err="1" smtClean="0"/>
              <a:t>вимірювання</a:t>
            </a:r>
            <a:r>
              <a:rPr lang="ru-RU" sz="1600" dirty="0" smtClean="0"/>
              <a:t> ВФХ – у </a:t>
            </a:r>
            <a:r>
              <a:rPr lang="ru-RU" sz="1600" dirty="0" err="1" smtClean="0"/>
              <a:t>зворотному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діапазоні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напруги</a:t>
            </a:r>
            <a:r>
              <a:rPr lang="ru-RU" sz="1600" dirty="0" smtClean="0"/>
              <a:t> до -2 В. </a:t>
            </a:r>
            <a:r>
              <a:rPr lang="ru-RU" sz="1600" dirty="0" err="1" smtClean="0"/>
              <a:t>Вимірювання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здійснювалося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повітрі</a:t>
            </a:r>
            <a:r>
              <a:rPr lang="ru-RU" sz="1600" dirty="0" smtClean="0"/>
              <a:t>, у </a:t>
            </a:r>
            <a:r>
              <a:rPr lang="ru-RU" sz="1600" dirty="0" err="1" smtClean="0"/>
              <a:t>вакуумі</a:t>
            </a:r>
            <a:r>
              <a:rPr lang="ru-RU" sz="1600" dirty="0" smtClean="0"/>
              <a:t>. На </a:t>
            </a:r>
            <a:r>
              <a:rPr lang="ru-RU" sz="1600" dirty="0" err="1" smtClean="0"/>
              <a:t>підставі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обчислено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висоту</a:t>
            </a:r>
            <a:r>
              <a:rPr lang="ru-RU" sz="1600" dirty="0" smtClean="0"/>
              <a:t> </a:t>
            </a:r>
            <a:r>
              <a:rPr lang="ru-RU" sz="1600" dirty="0" err="1" smtClean="0"/>
              <a:t>бар’єру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контактів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Шотткі</a:t>
            </a:r>
            <a:r>
              <a:rPr lang="ru-RU" sz="1600" dirty="0" smtClean="0"/>
              <a:t> </a:t>
            </a:r>
            <a:r>
              <a:rPr lang="en-US" sz="1600" dirty="0" err="1" smtClean="0"/>
              <a:t>Pd-pGaAs</a:t>
            </a:r>
            <a:r>
              <a:rPr lang="en-US" sz="1600" dirty="0" smtClean="0"/>
              <a:t>.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8417" y="2362200"/>
            <a:ext cx="822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Густину</a:t>
            </a:r>
            <a:r>
              <a:rPr lang="ru-RU" sz="1600" dirty="0" smtClean="0"/>
              <a:t> струму </a:t>
            </a:r>
            <a:r>
              <a:rPr lang="ru-RU" sz="1600" dirty="0" err="1" smtClean="0"/>
              <a:t>насичення</a:t>
            </a:r>
            <a:r>
              <a:rPr lang="ru-RU" sz="1600" dirty="0" smtClean="0"/>
              <a:t> </a:t>
            </a:r>
            <a:r>
              <a:rPr lang="en-US" sz="1600" dirty="0" smtClean="0"/>
              <a:t>J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оцінити</a:t>
            </a:r>
            <a:r>
              <a:rPr lang="ru-RU" sz="1600" dirty="0" smtClean="0"/>
              <a:t> за кривою ВАХ на </a:t>
            </a:r>
            <a:r>
              <a:rPr lang="ru-RU" sz="1600" dirty="0" err="1" smtClean="0"/>
              <a:t>напівлогарифмічному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графіку</a:t>
            </a:r>
            <a:r>
              <a:rPr lang="ru-RU" sz="1600" dirty="0" smtClean="0"/>
              <a:t> за </a:t>
            </a:r>
            <a:r>
              <a:rPr lang="ru-RU" sz="1600" dirty="0" err="1" smtClean="0"/>
              <a:t>перетином</a:t>
            </a:r>
            <a:r>
              <a:rPr lang="ru-RU" sz="1600" dirty="0" smtClean="0"/>
              <a:t> </a:t>
            </a:r>
            <a:r>
              <a:rPr lang="ru-RU" sz="1600" dirty="0" err="1" smtClean="0"/>
              <a:t>вісі</a:t>
            </a:r>
            <a:r>
              <a:rPr lang="ru-RU" sz="1600" dirty="0" smtClean="0"/>
              <a:t> ординат (</a:t>
            </a:r>
            <a:r>
              <a:rPr lang="ru-RU" sz="1600" dirty="0" err="1" smtClean="0"/>
              <a:t>пряме</a:t>
            </a:r>
            <a:r>
              <a:rPr lang="ru-RU" sz="1600" dirty="0" smtClean="0"/>
              <a:t> </a:t>
            </a:r>
            <a:r>
              <a:rPr lang="ru-RU" sz="1600" dirty="0" err="1" smtClean="0"/>
              <a:t>зміщення</a:t>
            </a:r>
            <a:r>
              <a:rPr lang="ru-RU" sz="1600" dirty="0" smtClean="0"/>
              <a:t>). </a:t>
            </a:r>
            <a:r>
              <a:rPr lang="ru-RU" sz="1600" dirty="0" err="1" smtClean="0"/>
              <a:t>Висота</a:t>
            </a:r>
            <a:r>
              <a:rPr lang="ru-RU" sz="1600" dirty="0" smtClean="0"/>
              <a:t> </a:t>
            </a:r>
            <a:r>
              <a:rPr lang="ru-RU" sz="1600" dirty="0" err="1" smtClean="0"/>
              <a:t>бар’єру</a:t>
            </a:r>
            <a:r>
              <a:rPr lang="ru-RU" sz="1600" dirty="0" smtClean="0"/>
              <a:t> </a:t>
            </a:r>
            <a:r>
              <a:rPr lang="el-GR" sz="1600" dirty="0" smtClean="0"/>
              <a:t>φ</a:t>
            </a:r>
            <a:r>
              <a:rPr lang="en-US" sz="1600" baseline="-25000" dirty="0" smtClean="0"/>
              <a:t>b</a:t>
            </a:r>
            <a:r>
              <a:rPr lang="en-US" sz="1600" dirty="0" smtClean="0"/>
              <a:t> </a:t>
            </a:r>
            <a:r>
              <a:rPr lang="ru-RU" sz="1600" dirty="0" err="1" smtClean="0"/>
              <a:t>надалі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обчислюється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рівнянням</a:t>
            </a:r>
            <a:r>
              <a:rPr lang="ru-RU" sz="1600" dirty="0" smtClean="0"/>
              <a:t>:</a:t>
            </a:r>
          </a:p>
          <a:p>
            <a:pPr algn="just"/>
            <a:r>
              <a:rPr lang="ru-RU" sz="1600" dirty="0" smtClean="0"/>
              <a:t> 	 					</a:t>
            </a:r>
          </a:p>
          <a:p>
            <a:pPr algn="just"/>
            <a:r>
              <a:rPr lang="ru-RU" sz="1600" dirty="0" smtClean="0"/>
              <a:t>де </a:t>
            </a:r>
            <a:r>
              <a:rPr lang="en-US" sz="1600" dirty="0" smtClean="0"/>
              <a:t>k – </a:t>
            </a:r>
            <a:r>
              <a:rPr lang="ru-RU" sz="1600" dirty="0" err="1" smtClean="0"/>
              <a:t>постійна</a:t>
            </a:r>
            <a:r>
              <a:rPr lang="ru-RU" sz="1600" dirty="0" smtClean="0"/>
              <a:t> Больцмана, </a:t>
            </a:r>
            <a:r>
              <a:rPr lang="en-US" sz="1600" dirty="0" smtClean="0"/>
              <a:t>T – </a:t>
            </a:r>
            <a:r>
              <a:rPr lang="ru-RU" sz="1600" dirty="0" smtClean="0"/>
              <a:t>абсолютна температура, А** – </a:t>
            </a:r>
            <a:r>
              <a:rPr lang="ru-RU" sz="1600" dirty="0" err="1" smtClean="0"/>
              <a:t>ефективна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постійна</a:t>
            </a:r>
            <a:r>
              <a:rPr lang="ru-RU" sz="1600" dirty="0" smtClean="0"/>
              <a:t> </a:t>
            </a:r>
            <a:r>
              <a:rPr lang="ru-RU" sz="1600" dirty="0" err="1" smtClean="0"/>
              <a:t>Річардсона</a:t>
            </a:r>
            <a:r>
              <a:rPr lang="ru-RU" sz="1600" dirty="0" smtClean="0"/>
              <a:t> 8,16 А• см</a:t>
            </a:r>
            <a:r>
              <a:rPr lang="ru-RU" sz="1600" baseline="30000" dirty="0" smtClean="0"/>
              <a:t>-2</a:t>
            </a:r>
            <a:r>
              <a:rPr lang="ru-RU" sz="1600" dirty="0" smtClean="0"/>
              <a:t>•К</a:t>
            </a:r>
            <a:r>
              <a:rPr lang="ru-RU" sz="1600" baseline="30000" dirty="0" smtClean="0"/>
              <a:t>-2</a:t>
            </a:r>
            <a:r>
              <a:rPr lang="ru-RU" sz="1600" dirty="0" smtClean="0"/>
              <a:t> для </a:t>
            </a:r>
            <a:r>
              <a:rPr lang="en-US" sz="1600" dirty="0" err="1" smtClean="0"/>
              <a:t>GaAs</a:t>
            </a:r>
            <a:r>
              <a:rPr lang="en-US" sz="1600" dirty="0" smtClean="0"/>
              <a:t> n-</a:t>
            </a:r>
            <a:r>
              <a:rPr lang="ru-RU" sz="1600" dirty="0" smtClean="0"/>
              <a:t>типу </a:t>
            </a:r>
            <a:r>
              <a:rPr lang="ru-RU" sz="1600" dirty="0" err="1" smtClean="0"/>
              <a:t>відповідно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205482"/>
              </p:ext>
            </p:extLst>
          </p:nvPr>
        </p:nvGraphicFramePr>
        <p:xfrm>
          <a:off x="3768407" y="3105150"/>
          <a:ext cx="13049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Microsoft Equation 3.0" r:id="rId3" imgW="1308100" imgH="241300" progId="Equation.3">
                  <p:embed/>
                </p:oleObj>
              </mc:Choice>
              <mc:Fallback>
                <p:oleObj name="Microsoft Equation 3.0" r:id="rId3" imgW="13081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407" y="3105150"/>
                        <a:ext cx="13049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35791" y="3886200"/>
            <a:ext cx="82096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Результати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вимірювання</a:t>
            </a:r>
            <a:r>
              <a:rPr lang="ru-RU" sz="1600" dirty="0" smtClean="0"/>
              <a:t> ВФХ, </a:t>
            </a:r>
            <a:r>
              <a:rPr lang="ru-RU" sz="1600" dirty="0" err="1" smtClean="0"/>
              <a:t>наводилися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 </a:t>
            </a:r>
            <a:r>
              <a:rPr lang="ru-RU" sz="1600" dirty="0" err="1" smtClean="0"/>
              <a:t>графіка</a:t>
            </a:r>
            <a:r>
              <a:rPr lang="ru-RU" sz="1600" dirty="0" smtClean="0"/>
              <a:t> </a:t>
            </a:r>
            <a:r>
              <a:rPr lang="ru-RU" sz="1600" dirty="0" err="1" smtClean="0"/>
              <a:t>Мотта-Шоттки</a:t>
            </a:r>
            <a:r>
              <a:rPr lang="ru-RU" sz="1600" dirty="0" smtClean="0"/>
              <a:t> </a:t>
            </a:r>
            <a:r>
              <a:rPr lang="en-US" sz="1600" dirty="0" smtClean="0"/>
              <a:t>C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зворотної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напруги</a:t>
            </a:r>
            <a:r>
              <a:rPr lang="ru-RU" sz="1600" dirty="0" smtClean="0"/>
              <a:t> </a:t>
            </a:r>
            <a:r>
              <a:rPr lang="ru-RU" sz="1600" dirty="0" err="1" smtClean="0"/>
              <a:t>зміщення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Параметри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визначити</a:t>
            </a:r>
            <a:r>
              <a:rPr lang="ru-RU" sz="1600" dirty="0" smtClean="0"/>
              <a:t> з </a:t>
            </a:r>
            <a:r>
              <a:rPr lang="ru-RU" sz="1600" dirty="0" err="1" smtClean="0"/>
              <a:t>рівняння</a:t>
            </a:r>
            <a:r>
              <a:rPr lang="ru-RU" sz="1600" dirty="0" smtClean="0"/>
              <a:t>:</a:t>
            </a:r>
          </a:p>
          <a:p>
            <a:pPr algn="just"/>
            <a:r>
              <a:rPr lang="ru-RU" sz="1600" dirty="0" smtClean="0"/>
              <a:t> 				</a:t>
            </a:r>
          </a:p>
          <a:p>
            <a:pPr algn="just"/>
            <a:r>
              <a:rPr lang="ru-RU" sz="1600" dirty="0" smtClean="0"/>
              <a:t>де </a:t>
            </a:r>
            <a:r>
              <a:rPr lang="en-US" sz="1600" dirty="0" err="1" smtClean="0"/>
              <a:t>Nd</a:t>
            </a:r>
            <a:r>
              <a:rPr lang="en-US" sz="1600" dirty="0" smtClean="0"/>
              <a:t> – </a:t>
            </a:r>
            <a:r>
              <a:rPr lang="ru-RU" sz="1600" dirty="0" err="1" smtClean="0"/>
              <a:t>концентрація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легуючої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домішки</a:t>
            </a:r>
            <a:r>
              <a:rPr lang="ru-RU" sz="1600" dirty="0" smtClean="0"/>
              <a:t>, </a:t>
            </a:r>
            <a:r>
              <a:rPr lang="el-GR" sz="1600" dirty="0" smtClean="0"/>
              <a:t>ε</a:t>
            </a:r>
            <a:r>
              <a:rPr lang="en-US" sz="1600" dirty="0" smtClean="0"/>
              <a:t>S – </a:t>
            </a:r>
            <a:r>
              <a:rPr lang="ru-RU" sz="1600" dirty="0" err="1" smtClean="0"/>
              <a:t>діелектрична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проникність</a:t>
            </a:r>
            <a:r>
              <a:rPr lang="ru-RU" sz="1600" dirty="0" smtClean="0"/>
              <a:t> </a:t>
            </a:r>
            <a:r>
              <a:rPr lang="en-US" sz="1600" dirty="0" err="1" smtClean="0"/>
              <a:t>GaAs</a:t>
            </a:r>
            <a:r>
              <a:rPr lang="en-US" sz="1600" dirty="0" smtClean="0"/>
              <a:t>, </a:t>
            </a:r>
            <a:r>
              <a:rPr lang="el-GR" sz="1600" dirty="0" smtClean="0"/>
              <a:t>ε0 – </a:t>
            </a:r>
            <a:r>
              <a:rPr lang="ru-RU" sz="1600" dirty="0" err="1" smtClean="0"/>
              <a:t>діелектрична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проникність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вакуумі</a:t>
            </a:r>
            <a:r>
              <a:rPr lang="ru-RU" sz="1600" dirty="0" smtClean="0"/>
              <a:t>, </a:t>
            </a:r>
            <a:r>
              <a:rPr lang="en-US" sz="1600" dirty="0" smtClean="0"/>
              <a:t>q – </a:t>
            </a:r>
            <a:r>
              <a:rPr lang="ru-RU" sz="1600" dirty="0" err="1" smtClean="0"/>
              <a:t>елементарний</a:t>
            </a:r>
            <a:r>
              <a:rPr lang="ru-RU" sz="1600" dirty="0" smtClean="0"/>
              <a:t> заряд і </a:t>
            </a:r>
            <a:r>
              <a:rPr lang="en-US" sz="1600" dirty="0" smtClean="0"/>
              <a:t>A – </a:t>
            </a:r>
            <a:r>
              <a:rPr lang="ru-RU" sz="1600" dirty="0" err="1" smtClean="0"/>
              <a:t>площа</a:t>
            </a:r>
            <a:r>
              <a:rPr lang="ru-RU" sz="1600" dirty="0" smtClean="0"/>
              <a:t> контакту </a:t>
            </a:r>
            <a:r>
              <a:rPr lang="ru-RU" sz="1600" dirty="0" err="1" smtClean="0"/>
              <a:t>Шоттки</a:t>
            </a:r>
            <a:r>
              <a:rPr lang="ru-RU" sz="1600" dirty="0" smtClean="0"/>
              <a:t>. </a:t>
            </a:r>
            <a:r>
              <a:rPr lang="en-US" sz="1600" dirty="0" err="1" smtClean="0"/>
              <a:t>Vbi</a:t>
            </a:r>
            <a:r>
              <a:rPr lang="en-US" sz="1600" dirty="0" smtClean="0"/>
              <a:t> – </a:t>
            </a:r>
            <a:r>
              <a:rPr lang="ru-RU" sz="1600" dirty="0" err="1" smtClean="0"/>
              <a:t>перетин</a:t>
            </a:r>
            <a:r>
              <a:rPr lang="ru-RU" sz="1600" dirty="0" smtClean="0"/>
              <a:t> </a:t>
            </a:r>
            <a:r>
              <a:rPr lang="ru-RU" sz="1600" dirty="0" err="1" smtClean="0"/>
              <a:t>ділянки</a:t>
            </a:r>
            <a:r>
              <a:rPr lang="ru-RU" sz="1600" dirty="0" smtClean="0"/>
              <a:t> з </a:t>
            </a:r>
            <a:r>
              <a:rPr lang="ru-RU" sz="1600" dirty="0" err="1" smtClean="0"/>
              <a:t>абсцисою</a:t>
            </a:r>
            <a:r>
              <a:rPr lang="ru-RU" sz="1600" dirty="0" smtClean="0"/>
              <a:t>, з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висота</a:t>
            </a:r>
            <a:r>
              <a:rPr lang="ru-RU" sz="1600" dirty="0" smtClean="0"/>
              <a:t> </a:t>
            </a:r>
            <a:r>
              <a:rPr lang="ru-RU" sz="1600" dirty="0" err="1" smtClean="0"/>
              <a:t>бар’єру</a:t>
            </a:r>
            <a:r>
              <a:rPr lang="ru-RU" sz="1600" dirty="0" smtClean="0"/>
              <a:t> </a:t>
            </a:r>
            <a:r>
              <a:rPr lang="el-GR" sz="1600" dirty="0" smtClean="0"/>
              <a:t>φ</a:t>
            </a:r>
            <a:r>
              <a:rPr lang="en-US" sz="1600" dirty="0" smtClean="0"/>
              <a:t>b </a:t>
            </a:r>
            <a:r>
              <a:rPr lang="ru-RU" sz="1600" dirty="0" err="1" smtClean="0"/>
              <a:t>обчислюється</a:t>
            </a:r>
            <a:r>
              <a:rPr lang="ru-RU" sz="1600" dirty="0" smtClean="0"/>
              <a:t> за таким </a:t>
            </a:r>
            <a:r>
              <a:rPr lang="ru-RU" sz="1600" dirty="0" err="1" smtClean="0"/>
              <a:t>рівнянням</a:t>
            </a:r>
            <a:r>
              <a:rPr lang="ru-RU" sz="1600" dirty="0" smtClean="0"/>
              <a:t>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де </a:t>
            </a:r>
            <a:r>
              <a:rPr lang="en-US" sz="1600" dirty="0" err="1" smtClean="0"/>
              <a:t>qVn,p</a:t>
            </a:r>
            <a:r>
              <a:rPr lang="en-US" sz="1600" dirty="0" smtClean="0"/>
              <a:t> – </a:t>
            </a:r>
            <a:r>
              <a:rPr lang="ru-RU" sz="1600" dirty="0" err="1" smtClean="0"/>
              <a:t>відмінність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рівня</a:t>
            </a:r>
            <a:r>
              <a:rPr lang="ru-RU" sz="1600" dirty="0" smtClean="0"/>
              <a:t> </a:t>
            </a:r>
            <a:r>
              <a:rPr lang="ru-RU" sz="1600" dirty="0" err="1" smtClean="0"/>
              <a:t>Фермі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зони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провідності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валентної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зони</a:t>
            </a:r>
            <a:r>
              <a:rPr lang="ru-RU" sz="1600" dirty="0" smtClean="0"/>
              <a:t> для </a:t>
            </a:r>
            <a:r>
              <a:rPr lang="en-US" sz="1600" dirty="0" err="1" smtClean="0"/>
              <a:t>GaAs</a:t>
            </a:r>
            <a:r>
              <a:rPr lang="en-US" sz="1600" dirty="0" smtClean="0"/>
              <a:t> n-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en-US" sz="1600" dirty="0" smtClean="0"/>
              <a:t>p-</a:t>
            </a:r>
            <a:r>
              <a:rPr lang="ru-RU" sz="1600" dirty="0" smtClean="0"/>
              <a:t>типу. </a:t>
            </a:r>
            <a:r>
              <a:rPr lang="en-US" sz="1600" dirty="0" err="1" smtClean="0"/>
              <a:t>qVn,p</a:t>
            </a:r>
            <a:r>
              <a:rPr lang="en-US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обчислити</a:t>
            </a:r>
            <a:r>
              <a:rPr lang="ru-RU" sz="1600" dirty="0" smtClean="0"/>
              <a:t> за контуром </a:t>
            </a:r>
            <a:r>
              <a:rPr lang="ru-RU" sz="1600" dirty="0" err="1" smtClean="0"/>
              <a:t>легуючої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домішки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963450"/>
              </p:ext>
            </p:extLst>
          </p:nvPr>
        </p:nvGraphicFramePr>
        <p:xfrm>
          <a:off x="3791447" y="5675636"/>
          <a:ext cx="13239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Microsoft Equation 3.0" r:id="rId5" imgW="1333500" imgH="241300" progId="Equation.3">
                  <p:embed/>
                </p:oleObj>
              </mc:Choice>
              <mc:Fallback>
                <p:oleObj name="Microsoft Equation 3.0" r:id="rId5" imgW="13335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447" y="5675636"/>
                        <a:ext cx="13239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32638"/>
              </p:ext>
            </p:extLst>
          </p:nvPr>
        </p:nvGraphicFramePr>
        <p:xfrm>
          <a:off x="3492181" y="4419600"/>
          <a:ext cx="18573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Microsoft Equation 3.0" r:id="rId7" imgW="1866900" imgH="241300" progId="Equation.3">
                  <p:embed/>
                </p:oleObj>
              </mc:Choice>
              <mc:Fallback>
                <p:oleObj name="Microsoft Equation 3.0" r:id="rId7" imgW="18669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181" y="4419600"/>
                        <a:ext cx="18573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29310"/>
            <a:ext cx="81508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dirty="0" smtClean="0"/>
              <a:t>Результати вимірювання </a:t>
            </a:r>
            <a:r>
              <a:rPr lang="uk-UA" dirty="0"/>
              <a:t>ВАХ (вольт-амперних характеристик) і ВФХ (вольт-</a:t>
            </a:r>
            <a:r>
              <a:rPr lang="uk-UA" dirty="0" err="1"/>
              <a:t>фарадних</a:t>
            </a:r>
            <a:r>
              <a:rPr lang="uk-UA" dirty="0"/>
              <a:t> характеристик) отриманих </a:t>
            </a:r>
            <a:r>
              <a:rPr lang="uk-UA" dirty="0" smtClean="0"/>
              <a:t>контактів</a:t>
            </a:r>
            <a:endParaRPr spc="8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26" name="Рисунок 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22833" r="29214" b="18869"/>
          <a:stretch>
            <a:fillRect/>
          </a:stretch>
        </p:blipFill>
        <p:spPr bwMode="auto">
          <a:xfrm>
            <a:off x="228600" y="1233822"/>
            <a:ext cx="2370546" cy="21056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1981200" y="1762695"/>
            <a:ext cx="2895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ВАХ для хімічно нанесених контактів </a:t>
            </a:r>
            <a:r>
              <a:rPr lang="uk-UA" sz="1400" dirty="0" err="1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Шоттки</a:t>
            </a:r>
            <a:r>
              <a:rPr lang="uk-UA" sz="1400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Pd-pGaAs</a:t>
            </a:r>
            <a:r>
              <a:rPr lang="uk-UA" sz="1400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в вакуумі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8" t="25066" r="29890" b="18869"/>
          <a:stretch>
            <a:fillRect/>
          </a:stretch>
        </p:blipFill>
        <p:spPr bwMode="auto">
          <a:xfrm>
            <a:off x="5334000" y="1178183"/>
            <a:ext cx="2590800" cy="218021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5029200" y="33528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ВФХ на частоті 1 МГц, що відповідають даним </a:t>
            </a:r>
            <a:r>
              <a:rPr lang="uk-UA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ВАХ в вакуумі</a:t>
            </a:r>
            <a:endParaRPr lang="ru-RU" sz="14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24428" r="29439" b="19507"/>
          <a:stretch>
            <a:fillRect/>
          </a:stretch>
        </p:blipFill>
        <p:spPr bwMode="auto">
          <a:xfrm>
            <a:off x="144299" y="3712857"/>
            <a:ext cx="2371997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Прямоугольник 30"/>
          <p:cNvSpPr/>
          <p:nvPr/>
        </p:nvSpPr>
        <p:spPr>
          <a:xfrm>
            <a:off x="2133600" y="4191000"/>
            <a:ext cx="24185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ВАХ для хімічно нанесених контактів </a:t>
            </a:r>
            <a:r>
              <a:rPr lang="uk-UA" sz="1400" dirty="0" err="1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Шоттки</a:t>
            </a:r>
            <a:r>
              <a:rPr lang="uk-UA" sz="1400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Pd-pGaAs</a:t>
            </a:r>
            <a:r>
              <a:rPr lang="uk-UA" sz="1400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на повітрі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8" t="24913" r="29556" b="18384"/>
          <a:stretch>
            <a:fillRect/>
          </a:stretch>
        </p:blipFill>
        <p:spPr bwMode="auto">
          <a:xfrm>
            <a:off x="5686425" y="3876020"/>
            <a:ext cx="2495550" cy="221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Прямоугольник 33"/>
          <p:cNvSpPr/>
          <p:nvPr/>
        </p:nvSpPr>
        <p:spPr>
          <a:xfrm>
            <a:off x="5257800" y="6050637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rebuchet MS" panose="020B0603020202020204" pitchFamily="34" charset="0"/>
                <a:ea typeface="Times New Roman" panose="02020603050405020304" pitchFamily="18" charset="0"/>
              </a:rPr>
              <a:t>Дані ВФХ на частоті 1 МГц, що відповідають даним </a:t>
            </a:r>
            <a:r>
              <a:rPr lang="uk-UA" sz="14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ВАХ на повітрі</a:t>
            </a:r>
            <a:endParaRPr lang="ru-RU" sz="1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200"/>
            <a:ext cx="7846060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dirty="0"/>
              <a:t>Значення коефіцієнта ідеальності (n), послідовного опору (</a:t>
            </a:r>
            <a:r>
              <a:rPr lang="uk-UA" dirty="0" err="1"/>
              <a:t>Rs</a:t>
            </a:r>
            <a:r>
              <a:rPr lang="uk-UA" dirty="0"/>
              <a:t>) та висоти бар’єру </a:t>
            </a:r>
            <a:r>
              <a:rPr lang="uk-UA" dirty="0" err="1" smtClean="0"/>
              <a:t>Шоттки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ϕб</a:t>
            </a:r>
            <a:r>
              <a:rPr lang="uk-UA" dirty="0"/>
              <a:t>) контактів </a:t>
            </a:r>
            <a:r>
              <a:rPr lang="uk-UA" dirty="0" err="1"/>
              <a:t>Pd</a:t>
            </a:r>
            <a:r>
              <a:rPr lang="uk-UA" dirty="0"/>
              <a:t>/</a:t>
            </a:r>
            <a:r>
              <a:rPr lang="uk-UA" dirty="0" err="1"/>
              <a:t>GaAs</a:t>
            </a:r>
            <a:r>
              <a:rPr lang="uk-UA" dirty="0"/>
              <a:t> та </a:t>
            </a:r>
            <a:r>
              <a:rPr lang="uk-UA" dirty="0" err="1"/>
              <a:t>Pd</a:t>
            </a:r>
            <a:r>
              <a:rPr lang="uk-UA" dirty="0"/>
              <a:t>/</a:t>
            </a:r>
            <a:r>
              <a:rPr lang="uk-UA" dirty="0" err="1"/>
              <a:t>porGaAs</a:t>
            </a:r>
            <a:r>
              <a:rPr lang="uk-UA" dirty="0"/>
              <a:t> для досліджуваних зразків</a:t>
            </a:r>
            <a:endParaRPr spc="85" dirty="0"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08639"/>
              </p:ext>
            </p:extLst>
          </p:nvPr>
        </p:nvGraphicFramePr>
        <p:xfrm>
          <a:off x="457200" y="1524000"/>
          <a:ext cx="8001000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058"/>
                <a:gridCol w="2000058"/>
                <a:gridCol w="2000058"/>
                <a:gridCol w="2000826"/>
              </a:tblGrid>
              <a:tr h="388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Зразок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Коефіцієнт ідеальності (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r>
                        <a:rPr lang="uk-UA" sz="1800">
                          <a:effectLst/>
                        </a:rPr>
                        <a:t>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Послідовний опір</a:t>
                      </a:r>
                      <a:r>
                        <a:rPr lang="en-US" sz="1800">
                          <a:effectLst/>
                        </a:rPr>
                        <a:t> (</a:t>
                      </a:r>
                      <a:r>
                        <a:rPr lang="uk-UA" sz="1800">
                          <a:effectLst/>
                        </a:rPr>
                        <a:t>Rs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r>
                        <a:rPr lang="uk-UA" sz="1800">
                          <a:effectLst/>
                        </a:rPr>
                        <a:t>, 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Висота бар’єру </a:t>
                      </a:r>
                      <a:r>
                        <a:rPr lang="uk-UA" sz="1800" dirty="0" err="1" smtClean="0">
                          <a:effectLst/>
                        </a:rPr>
                        <a:t>Шоттки</a:t>
                      </a:r>
                      <a:r>
                        <a:rPr lang="uk-UA" sz="1800" dirty="0" smtClean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(</a:t>
                      </a:r>
                      <a:r>
                        <a:rPr lang="uk-UA" sz="1800" dirty="0" err="1">
                          <a:effectLst/>
                        </a:rPr>
                        <a:t>ϕ</a:t>
                      </a:r>
                      <a:r>
                        <a:rPr lang="uk-UA" sz="1800" baseline="-25000" dirty="0" err="1">
                          <a:effectLst/>
                        </a:rPr>
                        <a:t>б</a:t>
                      </a:r>
                      <a:r>
                        <a:rPr lang="uk-UA" sz="1800" dirty="0">
                          <a:effectLst/>
                        </a:rPr>
                        <a:t>), </a:t>
                      </a:r>
                      <a:r>
                        <a:rPr lang="uk-UA" sz="1800" dirty="0" err="1">
                          <a:effectLst/>
                        </a:rPr>
                        <a:t>еВ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Pd/GaAs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0,65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Pd/pGaAs (1)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0,68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Pd/pGaAs (2)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1,78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0,69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Pd/pGaAs (3)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</a:tr>
              <a:tr h="194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Pd/pGaAs (4)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1,87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92" marR="4159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13222"/>
            <a:ext cx="80454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65" dirty="0"/>
              <a:t>Вольт-</a:t>
            </a:r>
            <a:r>
              <a:rPr lang="ru-RU" spc="65" dirty="0" err="1"/>
              <a:t>амперні</a:t>
            </a:r>
            <a:r>
              <a:rPr lang="ru-RU" spc="65" dirty="0"/>
              <a:t> характеристики </a:t>
            </a:r>
            <a:r>
              <a:rPr lang="ru-RU" spc="65" dirty="0" err="1"/>
              <a:t>контактів</a:t>
            </a:r>
            <a:r>
              <a:rPr lang="ru-RU" spc="65" dirty="0"/>
              <a:t> </a:t>
            </a:r>
            <a:r>
              <a:rPr lang="ru-RU" spc="65" dirty="0" err="1" smtClean="0"/>
              <a:t>Шоттки</a:t>
            </a:r>
            <a:r>
              <a:rPr lang="ru-RU" spc="65" dirty="0" smtClean="0"/>
              <a:t> </a:t>
            </a:r>
            <a:r>
              <a:rPr lang="ru-RU" spc="65" dirty="0"/>
              <a:t>для </a:t>
            </a:r>
            <a:r>
              <a:rPr lang="ru-RU" spc="65" dirty="0" err="1"/>
              <a:t>досліджуваних</a:t>
            </a:r>
            <a:r>
              <a:rPr lang="ru-RU" spc="65" dirty="0"/>
              <a:t> </a:t>
            </a:r>
            <a:r>
              <a:rPr lang="ru-RU" spc="65" dirty="0" err="1"/>
              <a:t>зразків</a:t>
            </a:r>
            <a:r>
              <a:rPr lang="ru-RU" spc="65" dirty="0"/>
              <a:t> </a:t>
            </a:r>
            <a:r>
              <a:rPr lang="en-US" spc="65" dirty="0" err="1"/>
              <a:t>Pd</a:t>
            </a:r>
            <a:r>
              <a:rPr lang="en-US" spc="65" dirty="0"/>
              <a:t>/</a:t>
            </a:r>
            <a:r>
              <a:rPr lang="en-US" spc="65" dirty="0" err="1"/>
              <a:t>GaAs</a:t>
            </a:r>
            <a:r>
              <a:rPr lang="en-US" spc="65" dirty="0"/>
              <a:t> </a:t>
            </a:r>
            <a:r>
              <a:rPr lang="ru-RU" spc="65" dirty="0"/>
              <a:t>та </a:t>
            </a:r>
            <a:r>
              <a:rPr lang="en-US" spc="65" dirty="0" err="1"/>
              <a:t>Pd</a:t>
            </a:r>
            <a:r>
              <a:rPr lang="en-US" spc="65" dirty="0"/>
              <a:t>/</a:t>
            </a:r>
            <a:r>
              <a:rPr lang="en-US" spc="65" dirty="0" err="1"/>
              <a:t>pGaAs</a:t>
            </a:r>
            <a:endParaRPr spc="6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372172"/>
              </p:ext>
            </p:extLst>
          </p:nvPr>
        </p:nvGraphicFramePr>
        <p:xfrm>
          <a:off x="1752600" y="3846250"/>
          <a:ext cx="5943600" cy="215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460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39140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00400" y="502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66825"/>
            <a:ext cx="5962650" cy="2543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535" y="6051719"/>
            <a:ext cx="566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</a:t>
            </a:r>
            <a:r>
              <a:rPr lang="uk-UA" dirty="0"/>
              <a:t> –</a:t>
            </a:r>
            <a:r>
              <a:rPr lang="uk-UA" dirty="0" smtClean="0"/>
              <a:t> лінійний масштаб; б – напівлогарифмічний масштаб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45947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lang="ru-RU" sz="1900" spc="50" dirty="0" err="1"/>
              <a:t>Залежність</a:t>
            </a:r>
            <a:r>
              <a:rPr lang="ru-RU" sz="1900" spc="50" dirty="0"/>
              <a:t> </a:t>
            </a:r>
            <a:r>
              <a:rPr lang="ru-RU" sz="1900" spc="50" dirty="0" err="1"/>
              <a:t>висоти</a:t>
            </a:r>
            <a:r>
              <a:rPr lang="ru-RU" sz="1900" spc="50" dirty="0"/>
              <a:t> </a:t>
            </a:r>
            <a:r>
              <a:rPr lang="ru-RU" sz="1900" spc="50" dirty="0" err="1"/>
              <a:t>бар’єру</a:t>
            </a:r>
            <a:r>
              <a:rPr lang="ru-RU" sz="1900" spc="50" dirty="0"/>
              <a:t> </a:t>
            </a:r>
            <a:r>
              <a:rPr lang="ru-RU" sz="1900" spc="50" dirty="0" err="1" smtClean="0"/>
              <a:t>Шоттки</a:t>
            </a:r>
            <a:r>
              <a:rPr lang="ru-RU" sz="1900" spc="50" dirty="0" smtClean="0"/>
              <a:t> </a:t>
            </a:r>
            <a:r>
              <a:rPr lang="ru-RU" sz="1900" spc="50" dirty="0"/>
              <a:t>(</a:t>
            </a:r>
            <a:r>
              <a:rPr lang="el-GR" sz="1900" spc="50" dirty="0"/>
              <a:t>ϕ</a:t>
            </a:r>
            <a:r>
              <a:rPr lang="ru-RU" sz="1900" spc="50" dirty="0"/>
              <a:t>б, </a:t>
            </a:r>
            <a:r>
              <a:rPr lang="ru-RU" sz="1900" spc="50" dirty="0" err="1"/>
              <a:t>еВ</a:t>
            </a:r>
            <a:r>
              <a:rPr lang="ru-RU" sz="1900" spc="50" dirty="0"/>
              <a:t>) </a:t>
            </a:r>
            <a:r>
              <a:rPr lang="ru-RU" sz="1900" spc="50" dirty="0" err="1"/>
              <a:t>від</a:t>
            </a:r>
            <a:r>
              <a:rPr lang="ru-RU" sz="1900" spc="50" dirty="0"/>
              <a:t> </a:t>
            </a:r>
            <a:r>
              <a:rPr lang="ru-RU" sz="1900" spc="50" dirty="0" err="1"/>
              <a:t>товщини</a:t>
            </a:r>
            <a:r>
              <a:rPr lang="ru-RU" sz="1900" spc="50" dirty="0"/>
              <a:t> </a:t>
            </a:r>
            <a:r>
              <a:rPr lang="ru-RU" sz="1900" spc="50" dirty="0" err="1"/>
              <a:t>поруватого</a:t>
            </a:r>
            <a:r>
              <a:rPr lang="ru-RU" sz="1900" spc="50" dirty="0"/>
              <a:t> шару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graphicFrame>
        <p:nvGraphicFramePr>
          <p:cNvPr id="9" name="Рисунок 23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834040"/>
              </p:ext>
            </p:extLst>
          </p:nvPr>
        </p:nvGraphicFramePr>
        <p:xfrm>
          <a:off x="1524635" y="1066800"/>
          <a:ext cx="5867400" cy="250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 descr="123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5350" r="13150" b="40158"/>
          <a:stretch>
            <a:fillRect/>
          </a:stretch>
        </p:blipFill>
        <p:spPr bwMode="auto">
          <a:xfrm>
            <a:off x="1981835" y="3429000"/>
            <a:ext cx="5410200" cy="2459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219200" y="58674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Зонна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енергетична діаграма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для: (a) контакт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Pd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/n-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GaAs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та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(б) контакт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Pd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/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pGaAs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(</a:t>
            </a:r>
            <a:r>
              <a:rPr lang="uk-UA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зразок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№4)</a:t>
            </a:r>
            <a:endParaRPr lang="ru-RU" sz="16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216" y="609600"/>
            <a:ext cx="798258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50" dirty="0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Розробка сенсорів газу на основі поруватих шарів напівпровідників</a:t>
            </a:r>
            <a:endParaRPr sz="1900" b="1" spc="50" dirty="0">
              <a:solidFill>
                <a:srgbClr val="464652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23869"/>
              </p:ext>
            </p:extLst>
          </p:nvPr>
        </p:nvGraphicFramePr>
        <p:xfrm>
          <a:off x="889870" y="1295400"/>
          <a:ext cx="7307076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076"/>
                <a:gridCol w="1447800"/>
                <a:gridCol w="1524000"/>
                <a:gridCol w="914400"/>
                <a:gridCol w="1600200"/>
                <a:gridCol w="1371600"/>
              </a:tblGrid>
              <a:tr h="4572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</a:t>
                      </a:r>
                      <a:r>
                        <a:rPr lang="ru-RU" sz="1600" dirty="0">
                          <a:effectLst/>
                        </a:rPr>
                        <a:t>р.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</a:t>
                      </a:r>
                      <a:r>
                        <a:rPr lang="ru-RU" sz="1600">
                          <a:effectLst/>
                        </a:rPr>
                        <a:t>араметри пластин GaAs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Параметри електрохімічного процесу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Тип пров</a:t>
                      </a:r>
                      <a:r>
                        <a:rPr lang="uk-UA" sz="1600">
                          <a:effectLst/>
                        </a:rPr>
                        <a:t>ідності </a:t>
                      </a:r>
                      <a:r>
                        <a:rPr lang="ru-RU" sz="1600">
                          <a:effectLst/>
                        </a:rPr>
                        <a:t>GaAs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</a:t>
                      </a:r>
                      <a:r>
                        <a:rPr lang="uk-UA" sz="1600">
                          <a:effectLst/>
                        </a:rPr>
                        <a:t>клад</a:t>
                      </a:r>
                      <a:r>
                        <a:rPr lang="ru-RU" sz="1600">
                          <a:effectLst/>
                        </a:rPr>
                        <a:t> трав</a:t>
                      </a:r>
                      <a:r>
                        <a:rPr lang="uk-UA" sz="1600">
                          <a:effectLst/>
                        </a:rPr>
                        <a:t>ника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J, мА/см</a:t>
                      </a:r>
                      <a:r>
                        <a:rPr lang="ru-RU" sz="1600" baseline="300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Час</a:t>
                      </a:r>
                      <a:r>
                        <a:rPr lang="ru-RU" sz="1600">
                          <a:effectLst/>
                        </a:rPr>
                        <a:t> травле</a:t>
                      </a:r>
                      <a:r>
                        <a:rPr lang="uk-UA" sz="1600">
                          <a:effectLst/>
                        </a:rPr>
                        <a:t>ння</a:t>
                      </a:r>
                      <a:r>
                        <a:rPr lang="ru-RU" sz="1600">
                          <a:effectLst/>
                        </a:rPr>
                        <a:t>, </a:t>
                      </a:r>
                      <a:r>
                        <a:rPr lang="uk-UA" sz="1600">
                          <a:effectLst/>
                        </a:rPr>
                        <a:t>хв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То</a:t>
                      </a:r>
                      <a:r>
                        <a:rPr lang="uk-UA" sz="1600">
                          <a:effectLst/>
                        </a:rPr>
                        <a:t>вщина</a:t>
                      </a:r>
                      <a:r>
                        <a:rPr lang="ru-RU" sz="1600">
                          <a:effectLst/>
                        </a:rPr>
                        <a:t> пор</a:t>
                      </a:r>
                      <a:r>
                        <a:rPr lang="uk-UA" sz="1600">
                          <a:effectLst/>
                        </a:rPr>
                        <a:t>уватого шару</a:t>
                      </a:r>
                      <a:r>
                        <a:rPr lang="ru-RU" sz="1600">
                          <a:effectLst/>
                        </a:rPr>
                        <a:t>, мкм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</a:tr>
              <a:tr h="252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n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HF:C</a:t>
                      </a:r>
                      <a:r>
                        <a:rPr lang="ru-RU" sz="1600" baseline="-25000">
                          <a:effectLst/>
                        </a:rPr>
                        <a:t>2</a:t>
                      </a:r>
                      <a:r>
                        <a:rPr lang="ru-RU" sz="1600">
                          <a:effectLst/>
                        </a:rPr>
                        <a:t>H</a:t>
                      </a:r>
                      <a:r>
                        <a:rPr lang="ru-RU" sz="1600" baseline="-25000">
                          <a:effectLst/>
                        </a:rPr>
                        <a:t>5</a:t>
                      </a:r>
                      <a:r>
                        <a:rPr lang="ru-RU" sz="1600">
                          <a:effectLst/>
                        </a:rPr>
                        <a:t>OH=1:1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</a:tr>
              <a:tr h="252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n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</a:tr>
              <a:tr h="252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n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</a:tr>
              <a:tr h="252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n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1" marR="10281" marT="0" marB="0" anchor="ctr"/>
                </a:tc>
              </a:tr>
            </a:tbl>
          </a:graphicData>
        </a:graphic>
      </p:graphicFrame>
      <p:pic>
        <p:nvPicPr>
          <p:cNvPr id="82" name="Рисунок 81" descr="33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24435" r="13808" b="25996"/>
          <a:stretch>
            <a:fillRect/>
          </a:stretch>
        </p:blipFill>
        <p:spPr bwMode="auto">
          <a:xfrm>
            <a:off x="1037908" y="4585750"/>
            <a:ext cx="3516630" cy="15570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Прямоугольник 82"/>
          <p:cNvSpPr/>
          <p:nvPr/>
        </p:nvSpPr>
        <p:spPr>
          <a:xfrm>
            <a:off x="1969135" y="6073788"/>
            <a:ext cx="6576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Схематич</a:t>
            </a:r>
            <a:r>
              <a:rPr lang="uk-UA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не зображення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матричної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структури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Pd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/ 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pGaAs</a:t>
            </a:r>
            <a:endParaRPr lang="ru-RU" sz="1600" dirty="0">
              <a:latin typeface="Trebuchet MS" panose="020B0603020202020204" pitchFamily="34" charset="0"/>
            </a:endParaRPr>
          </a:p>
        </p:txBody>
      </p:sp>
      <p:pic>
        <p:nvPicPr>
          <p:cNvPr id="84" name="Рисунок 83" descr="Сенсор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64490"/>
            <a:ext cx="1600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761588"/>
            <a:ext cx="717994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50" dirty="0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Стенд для випробування матричних сенсорів</a:t>
            </a:r>
            <a:endParaRPr sz="1900" b="1" spc="50" dirty="0">
              <a:solidFill>
                <a:srgbClr val="464652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39" name="Рисунок 3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5" r="9819" b="26753"/>
          <a:stretch>
            <a:fillRect/>
          </a:stretch>
        </p:blipFill>
        <p:spPr bwMode="auto">
          <a:xfrm>
            <a:off x="2209800" y="1219200"/>
            <a:ext cx="4636135" cy="180276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Прямоугольник 39"/>
          <p:cNvSpPr/>
          <p:nvPr/>
        </p:nvSpPr>
        <p:spPr>
          <a:xfrm>
            <a:off x="603567" y="2854656"/>
            <a:ext cx="7848600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Стенд для дослідження роботи сенсорів газів на поруватих напівпровідниках</a:t>
            </a:r>
            <a:endParaRPr lang="ru-RU" dirty="0"/>
          </a:p>
        </p:txBody>
      </p:sp>
      <p:pic>
        <p:nvPicPr>
          <p:cNvPr id="41" name="Рисунок 40"/>
          <p:cNvPicPr/>
          <p:nvPr/>
        </p:nvPicPr>
        <p:blipFill rotWithShape="1">
          <a:blip r:embed="rId3"/>
          <a:srcRect l="17344" t="26394" r="15776" b="10104"/>
          <a:stretch/>
        </p:blipFill>
        <p:spPr bwMode="auto">
          <a:xfrm>
            <a:off x="2209800" y="3483680"/>
            <a:ext cx="5223056" cy="2181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55986" y="5703732"/>
            <a:ext cx="8330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 схема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тенду для дослідження роботи сенсорів газів на поруватих напівпровідниках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09600"/>
            <a:ext cx="774319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 smtClean="0"/>
              <a:t>поруватого</a:t>
            </a:r>
            <a:r>
              <a:rPr lang="ru-RU" dirty="0" smtClean="0"/>
              <a:t> </a:t>
            </a:r>
            <a:r>
              <a:rPr lang="ru-RU" dirty="0"/>
              <a:t>шару на </a:t>
            </a:r>
            <a:r>
              <a:rPr lang="ru-RU" dirty="0" err="1"/>
              <a:t>абсорбцію</a:t>
            </a:r>
            <a:r>
              <a:rPr lang="ru-RU" dirty="0"/>
              <a:t> газу</a:t>
            </a:r>
            <a:endParaRPr spc="105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34340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Чутливість була обчислена за формулою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625668"/>
              </p:ext>
            </p:extLst>
          </p:nvPr>
        </p:nvGraphicFramePr>
        <p:xfrm>
          <a:off x="6248400" y="1690687"/>
          <a:ext cx="8191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825500" imgH="266700" progId="Equation.DSMT4">
                  <p:embed/>
                </p:oleObj>
              </mc:Choice>
              <mc:Fallback>
                <p:oleObj name="Equation" r:id="rId3" imgW="825500" imgH="266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90687"/>
                        <a:ext cx="8191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356463" y="2068492"/>
            <a:ext cx="43700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 </a:t>
            </a:r>
            <a:r>
              <a:rPr kumimoji="0" lang="uk-UA" alt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uk-UA" altLang="ru-RU" sz="1400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sg</a:t>
            </a: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значення струму насичення зразка в навколишньому середовищі водню, а </a:t>
            </a:r>
            <a:r>
              <a:rPr kumimoji="0" lang="uk-UA" alt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uk-UA" altLang="ru-RU" sz="1400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значення струму насичення сенсора за відсутності водню.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400" y="4038600"/>
            <a:ext cx="88392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 сенсорів діодів 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Шоттки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контактів 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GaAs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pGaAs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була досліджена за різними температурами до 250 °С з використанням вбудованого у нагрівач диска всередині камери газової колби.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графіках наведені вольт-амперні характеристики для контакту 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pGaAs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присутності газоподібного водню щільністю 500 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ppm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кімнатної температури і для температур 50 і 100 °С, відповідно.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графіка (с) видно, що сенсор на 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pGaAs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проявляє чутливість вже за 500 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ppm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водневого газу навіть за кімнатної температури. Для контакту 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pGaAs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відсутності газоподібного водню спостерігалися значення струму насичення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6,0×10</a:t>
            </a:r>
            <a:r>
              <a:rPr lang="ru-RU" sz="14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-7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(b) 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9,0×10</a:t>
            </a:r>
            <a:r>
              <a:rPr lang="ru-RU" sz="14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-6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(с)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обидва сенсори працювали за кімнатної температури.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1193619"/>
            <a:ext cx="3933825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413112"/>
            <a:ext cx="82550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10540">
              <a:lnSpc>
                <a:spcPct val="100000"/>
              </a:lnSpc>
              <a:spcBef>
                <a:spcPts val="100"/>
              </a:spcBef>
            </a:pPr>
            <a:r>
              <a:rPr lang="uk-UA" sz="2100" b="1" dirty="0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Програмно-технічне рішення для матричних сенсорів</a:t>
            </a:r>
            <a:r>
              <a:rPr sz="2100" b="1" u="dash" spc="65" dirty="0" smtClean="0">
                <a:solidFill>
                  <a:srgbClr val="404040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	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19234"/>
            <a:ext cx="4800600" cy="304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539615" cy="298006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114800" y="144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Лицьова панель. Вкладка «Умови вимірювання»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1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Лицьова панель. Вкладка «Результат розрахунку»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657"/>
            <a:ext cx="3366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40" dirty="0"/>
              <a:t>Наукова</a:t>
            </a:r>
            <a:r>
              <a:rPr sz="3200" spc="-165" dirty="0"/>
              <a:t> </a:t>
            </a:r>
            <a:r>
              <a:rPr sz="3200" spc="150" dirty="0"/>
              <a:t>новизна</a:t>
            </a:r>
            <a:endParaRPr sz="320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1099007"/>
            <a:ext cx="81498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spc="-110" dirty="0" err="1" smtClean="0">
                <a:latin typeface="Trebuchet MS"/>
                <a:cs typeface="Trebuchet MS"/>
              </a:rPr>
              <a:t>Удосконалено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>
                <a:latin typeface="Trebuchet MS"/>
                <a:cs typeface="Trebuchet MS"/>
              </a:rPr>
              <a:t>модель </a:t>
            </a:r>
            <a:r>
              <a:rPr lang="ru-RU" sz="2000" spc="-110" dirty="0" err="1">
                <a:latin typeface="Trebuchet MS"/>
                <a:cs typeface="Trebuchet MS"/>
              </a:rPr>
              <a:t>формування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керуючих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впливів</a:t>
            </a:r>
            <a:r>
              <a:rPr lang="ru-RU" sz="2000" spc="-110" dirty="0">
                <a:latin typeface="Trebuchet MS"/>
                <a:cs typeface="Trebuchet MS"/>
              </a:rPr>
              <a:t> установки </a:t>
            </a:r>
            <a:r>
              <a:rPr lang="ru-RU" sz="2000" spc="-110" dirty="0" err="1" smtClean="0">
                <a:latin typeface="Trebuchet MS"/>
                <a:cs typeface="Trebuchet MS"/>
              </a:rPr>
              <a:t>вирощування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поруватих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плівок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en-US" sz="2000" spc="-110" dirty="0" err="1">
                <a:latin typeface="Trebuchet MS"/>
                <a:cs typeface="Trebuchet MS"/>
              </a:rPr>
              <a:t>GaAs</a:t>
            </a:r>
            <a:r>
              <a:rPr lang="en-US" sz="2000" spc="-110" dirty="0">
                <a:latin typeface="Trebuchet MS"/>
                <a:cs typeface="Trebuchet MS"/>
              </a:rPr>
              <a:t>, </a:t>
            </a:r>
            <a:r>
              <a:rPr lang="ru-RU" sz="2000" spc="-110" dirty="0">
                <a:latin typeface="Trebuchet MS"/>
                <a:cs typeface="Trebuchet MS"/>
              </a:rPr>
              <a:t>яка </a:t>
            </a:r>
            <a:r>
              <a:rPr lang="ru-RU" sz="2000" spc="-110" dirty="0" err="1">
                <a:latin typeface="Trebuchet MS"/>
                <a:cs typeface="Trebuchet MS"/>
              </a:rPr>
              <a:t>відрізняється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застосуванням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нечіткого</a:t>
            </a:r>
            <a:r>
              <a:rPr lang="ru-RU" sz="2000" spc="-110" dirty="0">
                <a:latin typeface="Trebuchet MS"/>
                <a:cs typeface="Trebuchet MS"/>
              </a:rPr>
              <a:t> контролеру </a:t>
            </a:r>
            <a:r>
              <a:rPr lang="ru-RU" sz="2000" spc="-110" dirty="0" err="1">
                <a:latin typeface="Trebuchet MS"/>
                <a:cs typeface="Trebuchet MS"/>
              </a:rPr>
              <a:t>який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містить</a:t>
            </a:r>
            <a:r>
              <a:rPr lang="ru-RU" sz="2000" spc="-110" dirty="0">
                <a:latin typeface="Trebuchet MS"/>
                <a:cs typeface="Trebuchet MS"/>
              </a:rPr>
              <a:t> базу </a:t>
            </a:r>
            <a:r>
              <a:rPr lang="ru-RU" sz="2000" spc="-110" dirty="0" err="1">
                <a:latin typeface="Trebuchet MS"/>
                <a:cs typeface="Trebuchet MS"/>
              </a:rPr>
              <a:t>емпіричних</a:t>
            </a:r>
            <a:r>
              <a:rPr lang="ru-RU" sz="2000" spc="-110" dirty="0">
                <a:latin typeface="Trebuchet MS"/>
                <a:cs typeface="Trebuchet MS"/>
              </a:rPr>
              <a:t> правил, </a:t>
            </a:r>
            <a:r>
              <a:rPr lang="ru-RU" sz="2000" spc="-110" dirty="0" err="1">
                <a:latin typeface="Trebuchet MS"/>
                <a:cs typeface="Trebuchet MS"/>
              </a:rPr>
              <a:t>що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встановлюють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залежність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між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струмом</a:t>
            </a:r>
            <a:r>
              <a:rPr lang="ru-RU" sz="2000" spc="-110" dirty="0">
                <a:latin typeface="Trebuchet MS"/>
                <a:cs typeface="Trebuchet MS"/>
              </a:rPr>
              <a:t>, </a:t>
            </a:r>
            <a:r>
              <a:rPr lang="ru-RU" sz="2000" spc="-110" dirty="0" err="1">
                <a:latin typeface="Trebuchet MS"/>
                <a:cs typeface="Trebuchet MS"/>
              </a:rPr>
              <a:t>напругою</a:t>
            </a:r>
            <a:r>
              <a:rPr lang="ru-RU" sz="2000" spc="-110" dirty="0">
                <a:latin typeface="Trebuchet MS"/>
                <a:cs typeface="Trebuchet MS"/>
              </a:rPr>
              <a:t>, температурою, складом </a:t>
            </a:r>
            <a:r>
              <a:rPr lang="ru-RU" sz="2000" spc="-110" dirty="0" err="1">
                <a:latin typeface="Trebuchet MS"/>
                <a:cs typeface="Trebuchet MS"/>
              </a:rPr>
              <a:t>розчину</a:t>
            </a:r>
            <a:r>
              <a:rPr lang="ru-RU" sz="2000" spc="-110" dirty="0">
                <a:latin typeface="Trebuchet MS"/>
                <a:cs typeface="Trebuchet MS"/>
              </a:rPr>
              <a:t> і параметрами </a:t>
            </a:r>
            <a:r>
              <a:rPr lang="ru-RU" sz="2000" spc="-110" dirty="0" err="1" smtClean="0">
                <a:latin typeface="Trebuchet MS"/>
                <a:cs typeface="Trebuchet MS"/>
              </a:rPr>
              <a:t>поруватої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плівки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en-US" sz="2000" spc="-110" dirty="0" err="1">
                <a:latin typeface="Trebuchet MS"/>
                <a:cs typeface="Trebuchet MS"/>
              </a:rPr>
              <a:t>GaAs</a:t>
            </a:r>
            <a:r>
              <a:rPr lang="en-US" sz="2000" spc="-110" dirty="0">
                <a:latin typeface="Trebuchet MS"/>
                <a:cs typeface="Trebuchet MS"/>
              </a:rPr>
              <a:t>, </a:t>
            </a:r>
            <a:r>
              <a:rPr lang="ru-RU" sz="2000" spc="-110" dirty="0" err="1">
                <a:latin typeface="Trebuchet MS"/>
                <a:cs typeface="Trebuchet MS"/>
              </a:rPr>
              <a:t>що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дозволяє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отримати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поруватий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напівпровідник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із</a:t>
            </a:r>
            <a:r>
              <a:rPr lang="ru-RU" sz="2000" spc="-110" dirty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заданими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>
                <a:latin typeface="Trebuchet MS"/>
                <a:cs typeface="Trebuchet MS"/>
              </a:rPr>
              <a:t>властивостями</a:t>
            </a:r>
            <a:r>
              <a:rPr lang="ru-RU" sz="2000" spc="-110" dirty="0">
                <a:latin typeface="Trebuchet MS"/>
                <a:cs typeface="Trebuchet MS"/>
              </a:rPr>
              <a:t>. </a:t>
            </a:r>
            <a:endParaRPr lang="ru-RU" sz="2000" spc="-110" dirty="0" smtClean="0">
              <a:latin typeface="Trebuchet MS"/>
              <a:cs typeface="Trebuchet MS"/>
            </a:endParaRPr>
          </a:p>
          <a:p>
            <a:pPr marL="457200" indent="-457200" algn="just">
              <a:buAutoNum type="arabicPeriod"/>
            </a:pPr>
            <a:r>
              <a:rPr lang="ru-RU" sz="2000" spc="-110" dirty="0" err="1" smtClean="0">
                <a:latin typeface="Trebuchet MS"/>
                <a:cs typeface="Trebuchet MS"/>
              </a:rPr>
              <a:t>Отримав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подальший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розвиток</a:t>
            </a:r>
            <a:r>
              <a:rPr lang="ru-RU" sz="2000" spc="-110" dirty="0" smtClean="0">
                <a:latin typeface="Trebuchet MS"/>
                <a:cs typeface="Trebuchet MS"/>
              </a:rPr>
              <a:t> метод </a:t>
            </a:r>
            <a:r>
              <a:rPr lang="ru-RU" sz="2000" spc="-110" dirty="0" err="1" smtClean="0">
                <a:latin typeface="Trebuchet MS"/>
                <a:cs typeface="Trebuchet MS"/>
              </a:rPr>
              <a:t>розкладання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спектрів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фотолюмінесценції</a:t>
            </a:r>
            <a:r>
              <a:rPr lang="ru-RU" sz="2000" spc="-110" dirty="0" smtClean="0">
                <a:latin typeface="Trebuchet MS"/>
                <a:cs typeface="Trebuchet MS"/>
              </a:rPr>
              <a:t> на </a:t>
            </a:r>
            <a:r>
              <a:rPr lang="ru-RU" sz="2000" spc="-110" dirty="0" err="1" smtClean="0">
                <a:latin typeface="Trebuchet MS"/>
                <a:cs typeface="Trebuchet MS"/>
              </a:rPr>
              <a:t>Гауссіан</a:t>
            </a:r>
            <a:r>
              <a:rPr lang="uk-UA" sz="2000" spc="-110" dirty="0">
                <a:latin typeface="Trebuchet MS"/>
                <a:cs typeface="Trebuchet MS"/>
              </a:rPr>
              <a:t>и</a:t>
            </a:r>
            <a:r>
              <a:rPr lang="ru-RU" sz="2000" spc="-110" dirty="0" smtClean="0">
                <a:latin typeface="Trebuchet MS"/>
                <a:cs typeface="Trebuchet MS"/>
              </a:rPr>
              <a:t>, </a:t>
            </a:r>
            <a:r>
              <a:rPr lang="ru-RU" sz="2000" spc="-110" dirty="0" err="1" smtClean="0">
                <a:latin typeface="Trebuchet MS"/>
                <a:cs typeface="Trebuchet MS"/>
              </a:rPr>
              <a:t>який</a:t>
            </a:r>
            <a:r>
              <a:rPr lang="ru-RU" sz="2000" spc="-110" dirty="0" smtClean="0">
                <a:latin typeface="Trebuchet MS"/>
                <a:cs typeface="Trebuchet MS"/>
              </a:rPr>
              <a:t> на </a:t>
            </a:r>
            <a:r>
              <a:rPr lang="ru-RU" sz="2000" spc="-110" dirty="0" err="1" smtClean="0">
                <a:latin typeface="Trebuchet MS"/>
                <a:cs typeface="Trebuchet MS"/>
              </a:rPr>
              <a:t>відміну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від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існуючих</a:t>
            </a:r>
            <a:r>
              <a:rPr lang="ru-RU" sz="2000" spc="-110" dirty="0" smtClean="0">
                <a:latin typeface="Trebuchet MS"/>
                <a:cs typeface="Trebuchet MS"/>
              </a:rPr>
              <a:t> дозволив </a:t>
            </a:r>
            <a:r>
              <a:rPr lang="ru-RU" sz="2000" spc="-110" dirty="0" err="1" smtClean="0">
                <a:latin typeface="Trebuchet MS"/>
                <a:cs typeface="Trebuchet MS"/>
              </a:rPr>
              <a:t>проводити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аналіз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спектрів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фотолюмінесценції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uk-UA" sz="2000" spc="-110" dirty="0" smtClean="0">
                <a:latin typeface="Trebuchet MS"/>
                <a:cs typeface="Trebuchet MS"/>
              </a:rPr>
              <a:t>поруватих напівпровідників</a:t>
            </a:r>
            <a:r>
              <a:rPr lang="en-US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smtClean="0">
                <a:latin typeface="Trebuchet MS"/>
                <a:cs typeface="Trebuchet MS"/>
              </a:rPr>
              <a:t>з </a:t>
            </a:r>
            <a:r>
              <a:rPr lang="ru-RU" sz="2000" spc="-110" dirty="0" err="1" smtClean="0">
                <a:latin typeface="Trebuchet MS"/>
                <a:cs typeface="Trebuchet MS"/>
              </a:rPr>
              <a:t>відносною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похибкою</a:t>
            </a:r>
            <a:r>
              <a:rPr lang="ru-RU" sz="2000" spc="-110" dirty="0" smtClean="0">
                <a:latin typeface="Trebuchet MS"/>
                <a:cs typeface="Trebuchet MS"/>
              </a:rPr>
              <a:t> ± 2%, </a:t>
            </a:r>
            <a:r>
              <a:rPr lang="ru-RU" sz="2000" spc="-110" dirty="0" err="1" smtClean="0">
                <a:latin typeface="Trebuchet MS"/>
                <a:cs typeface="Trebuchet MS"/>
              </a:rPr>
              <a:t>що</a:t>
            </a:r>
            <a:r>
              <a:rPr lang="ru-RU" sz="2000" spc="-110" dirty="0" smtClean="0">
                <a:latin typeface="Trebuchet MS"/>
                <a:cs typeface="Trebuchet MS"/>
              </a:rPr>
              <a:t> дозволило </a:t>
            </a:r>
            <a:r>
              <a:rPr lang="ru-RU" sz="2000" spc="-110" dirty="0" err="1" smtClean="0">
                <a:latin typeface="Trebuchet MS"/>
                <a:cs typeface="Trebuchet MS"/>
              </a:rPr>
              <a:t>автоматизувати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процес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вимірювання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спектрів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фотолюмінесценції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uk-UA" sz="2000" spc="-110" dirty="0" smtClean="0">
                <a:latin typeface="Trebuchet MS"/>
                <a:cs typeface="Trebuchet MS"/>
              </a:rPr>
              <a:t>поруватих напівпровідників</a:t>
            </a:r>
            <a:r>
              <a:rPr lang="en-US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smtClean="0">
                <a:latin typeface="Trebuchet MS"/>
                <a:cs typeface="Trebuchet MS"/>
              </a:rPr>
              <a:t>з </a:t>
            </a:r>
            <a:r>
              <a:rPr lang="ru-RU" sz="2000" spc="-110" dirty="0" err="1" smtClean="0">
                <a:latin typeface="Trebuchet MS"/>
                <a:cs typeface="Trebuchet MS"/>
              </a:rPr>
              <a:t>дискретністю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вимірювання</a:t>
            </a:r>
            <a:r>
              <a:rPr lang="ru-RU" sz="2000" spc="-110" dirty="0" smtClean="0">
                <a:latin typeface="Trebuchet MS"/>
                <a:cs typeface="Trebuchet MS"/>
              </a:rPr>
              <a:t> 0,1 </a:t>
            </a:r>
            <a:r>
              <a:rPr lang="ru-RU" sz="2000" spc="-110" dirty="0" err="1" smtClean="0">
                <a:latin typeface="Trebuchet MS"/>
                <a:cs typeface="Trebuchet MS"/>
              </a:rPr>
              <a:t>нм</a:t>
            </a:r>
            <a:r>
              <a:rPr lang="ru-RU" sz="2000" spc="-110" dirty="0" smtClean="0">
                <a:latin typeface="Trebuchet MS"/>
                <a:cs typeface="Trebuchet MS"/>
              </a:rPr>
              <a:t>, в </a:t>
            </a:r>
            <a:r>
              <a:rPr lang="ru-RU" sz="2000" spc="-110" dirty="0" err="1" smtClean="0">
                <a:latin typeface="Trebuchet MS"/>
                <a:cs typeface="Trebuchet MS"/>
              </a:rPr>
              <a:t>діапазоні</a:t>
            </a:r>
            <a:r>
              <a:rPr lang="ru-RU" sz="2000" spc="-110" dirty="0" smtClean="0">
                <a:latin typeface="Trebuchet MS"/>
                <a:cs typeface="Trebuchet MS"/>
              </a:rPr>
              <a:t> </a:t>
            </a:r>
            <a:r>
              <a:rPr lang="ru-RU" sz="2000" spc="-110" dirty="0" err="1" smtClean="0">
                <a:latin typeface="Trebuchet MS"/>
                <a:cs typeface="Trebuchet MS"/>
              </a:rPr>
              <a:t>від</a:t>
            </a:r>
            <a:r>
              <a:rPr lang="ru-RU" sz="2000" spc="-110" dirty="0" smtClean="0">
                <a:latin typeface="Trebuchet MS"/>
                <a:cs typeface="Trebuchet MS"/>
              </a:rPr>
              <a:t> 200-2000 </a:t>
            </a:r>
            <a:r>
              <a:rPr lang="ru-RU" sz="2000" spc="-110" dirty="0" err="1" smtClean="0">
                <a:latin typeface="Trebuchet MS"/>
                <a:cs typeface="Trebuchet MS"/>
              </a:rPr>
              <a:t>нм</a:t>
            </a:r>
            <a:r>
              <a:rPr lang="ru-RU" sz="2000" spc="-110" dirty="0" smtClean="0">
                <a:latin typeface="Trebuchet MS"/>
                <a:cs typeface="Trebuchet MS"/>
              </a:rPr>
              <a:t>.</a:t>
            </a:r>
            <a:endParaRPr lang="ru-RU" sz="2000" spc="-11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3351" y="593608"/>
            <a:ext cx="768095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 err="1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Розпізнавання</a:t>
            </a:r>
            <a:r>
              <a:rPr lang="ru-RU" sz="2100" b="1" dirty="0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 складу </a:t>
            </a:r>
            <a:r>
              <a:rPr lang="ru-RU" sz="2100" b="1" dirty="0" err="1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газів</a:t>
            </a:r>
            <a:r>
              <a:rPr lang="ru-RU" sz="2100" b="1" dirty="0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 у </a:t>
            </a:r>
            <a:r>
              <a:rPr lang="ru-RU" sz="2100" b="1" dirty="0" err="1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вимірювальній</a:t>
            </a:r>
            <a:r>
              <a:rPr lang="ru-RU" sz="2100" b="1" dirty="0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100" b="1" dirty="0" err="1">
                <a:solidFill>
                  <a:srgbClr val="464652"/>
                </a:solidFill>
                <a:latin typeface="Times New Roman"/>
                <a:ea typeface="+mj-ea"/>
                <a:cs typeface="Times New Roman"/>
              </a:rPr>
              <a:t>камері</a:t>
            </a:r>
            <a:endParaRPr sz="2100" b="1" dirty="0">
              <a:solidFill>
                <a:srgbClr val="464652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pic>
        <p:nvPicPr>
          <p:cNvPr id="47" name="image76.png" descr="0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7" y="1191881"/>
            <a:ext cx="3017520" cy="467551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Прямоугольник 47"/>
          <p:cNvSpPr/>
          <p:nvPr/>
        </p:nvSpPr>
        <p:spPr>
          <a:xfrm>
            <a:off x="275092" y="5904411"/>
            <a:ext cx="379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48672" y="1154870"/>
            <a:ext cx="54953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/>
              <a:t>Сумарний</a:t>
            </a:r>
            <a:r>
              <a:rPr lang="ru-RU" sz="1400" dirty="0" smtClean="0"/>
              <a:t> сигнал,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надходить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сенсорів</a:t>
            </a:r>
            <a:r>
              <a:rPr lang="ru-RU" sz="1400" dirty="0" smtClean="0"/>
              <a:t>, </a:t>
            </a:r>
            <a:r>
              <a:rPr lang="ru-RU" sz="1400" dirty="0" err="1" smtClean="0"/>
              <a:t>включає</a:t>
            </a:r>
            <a:r>
              <a:rPr lang="ru-RU" sz="1400" dirty="0" smtClean="0"/>
              <a:t> </a:t>
            </a:r>
            <a:r>
              <a:rPr lang="ru-RU" sz="1400" dirty="0" err="1" smtClean="0"/>
              <a:t>набір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наступних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трьох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параметрів</a:t>
            </a:r>
            <a:r>
              <a:rPr lang="ru-RU" sz="1400" dirty="0" smtClean="0"/>
              <a:t>: </a:t>
            </a:r>
            <a:r>
              <a:rPr lang="ru-RU" sz="1400" dirty="0" err="1" smtClean="0"/>
              <a:t>максимальний</a:t>
            </a:r>
            <a:r>
              <a:rPr lang="ru-RU" sz="1400" dirty="0" smtClean="0"/>
              <a:t> сигнал сенсора за час </a:t>
            </a:r>
            <a:r>
              <a:rPr lang="ru-RU" sz="1400" dirty="0" err="1" smtClean="0"/>
              <a:t>аналізу</a:t>
            </a:r>
            <a:r>
              <a:rPr lang="ru-RU" sz="1400" dirty="0" smtClean="0"/>
              <a:t>            (сигнал сенсора до </a:t>
            </a:r>
            <a:r>
              <a:rPr lang="ru-RU" sz="1400" dirty="0" err="1" smtClean="0"/>
              <a:t>аналізованої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проби</a:t>
            </a:r>
            <a:r>
              <a:rPr lang="ru-RU" sz="1400" dirty="0" smtClean="0"/>
              <a:t>); час </a:t>
            </a:r>
            <a:r>
              <a:rPr lang="ru-RU" sz="1400" dirty="0" err="1" smtClean="0"/>
              <a:t>досягнення</a:t>
            </a:r>
            <a:endParaRPr lang="ru-RU" sz="1400" dirty="0" smtClean="0"/>
          </a:p>
          <a:p>
            <a:r>
              <a:rPr lang="ru-RU" sz="1400" dirty="0" smtClean="0"/>
              <a:t>        </a:t>
            </a:r>
            <a:r>
              <a:rPr lang="ru-RU" sz="1400" dirty="0" err="1" smtClean="0"/>
              <a:t>величини</a:t>
            </a:r>
            <a:r>
              <a:rPr lang="ru-RU" sz="1400" dirty="0" smtClean="0"/>
              <a:t> сигналу сенсора     ,          </a:t>
            </a:r>
            <a:r>
              <a:rPr lang="ru-RU" sz="1400" dirty="0" err="1" smtClean="0"/>
              <a:t>площина</a:t>
            </a:r>
            <a:r>
              <a:rPr lang="ru-RU" sz="1400" dirty="0" smtClean="0"/>
              <a:t>   </a:t>
            </a:r>
            <a:r>
              <a:rPr lang="ru-RU" sz="1400" dirty="0" err="1" smtClean="0"/>
              <a:t>фігури</a:t>
            </a:r>
            <a:r>
              <a:rPr lang="ru-RU" sz="1400" dirty="0" smtClean="0"/>
              <a:t>, </a:t>
            </a:r>
            <a:r>
              <a:rPr lang="ru-RU" sz="1400" dirty="0" err="1" smtClean="0"/>
              <a:t>обмеженою</a:t>
            </a:r>
            <a:r>
              <a:rPr lang="ru-RU" sz="1400" dirty="0" smtClean="0"/>
              <a:t> </a:t>
            </a:r>
            <a:r>
              <a:rPr lang="ru-RU" sz="1400" dirty="0" err="1" smtClean="0"/>
              <a:t>функцією</a:t>
            </a:r>
            <a:r>
              <a:rPr lang="ru-RU" sz="1400" dirty="0" smtClean="0"/>
              <a:t>                  та осями            та         . </a:t>
            </a:r>
            <a:r>
              <a:rPr lang="ru-RU" sz="1400" dirty="0" err="1" smtClean="0"/>
              <a:t>Набір</a:t>
            </a:r>
            <a:r>
              <a:rPr lang="ru-RU" sz="1400" dirty="0" smtClean="0"/>
              <a:t> </a:t>
            </a:r>
            <a:r>
              <a:rPr lang="ru-RU" sz="1400" dirty="0" err="1" smtClean="0"/>
              <a:t>цих</a:t>
            </a:r>
            <a:r>
              <a:rPr lang="ru-RU" sz="1400" dirty="0" smtClean="0"/>
              <a:t> </a:t>
            </a:r>
            <a:r>
              <a:rPr lang="ru-RU" sz="1400" dirty="0" err="1" smtClean="0"/>
              <a:t>трьох</a:t>
            </a:r>
            <a:r>
              <a:rPr lang="ru-RU" sz="1400" dirty="0" smtClean="0"/>
              <a:t> </a:t>
            </a:r>
            <a:r>
              <a:rPr lang="ru-RU" sz="1400" dirty="0" err="1" smtClean="0"/>
              <a:t>вихідних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параметрів</a:t>
            </a:r>
            <a:r>
              <a:rPr lang="ru-RU" sz="1400" dirty="0" smtClean="0"/>
              <a:t> кожного сенсора є </a:t>
            </a:r>
            <a:r>
              <a:rPr lang="ru-RU" sz="1400" dirty="0" err="1" smtClean="0"/>
              <a:t>вхідний</a:t>
            </a:r>
            <a:r>
              <a:rPr lang="ru-RU" sz="1400" dirty="0" smtClean="0"/>
              <a:t> вектор для </a:t>
            </a:r>
            <a:r>
              <a:rPr lang="ru-RU" sz="1400" dirty="0" err="1" smtClean="0"/>
              <a:t>третього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обробки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інформації</a:t>
            </a:r>
            <a:r>
              <a:rPr lang="ru-RU" sz="1400" dirty="0" smtClean="0"/>
              <a:t>.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формування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сумарного</a:t>
            </a:r>
            <a:r>
              <a:rPr lang="ru-RU" sz="1400" dirty="0" smtClean="0"/>
              <a:t> сигналу </a:t>
            </a:r>
            <a:r>
              <a:rPr lang="ru-RU" sz="1400" dirty="0" err="1" smtClean="0"/>
              <a:t>аналізатора</a:t>
            </a:r>
            <a:r>
              <a:rPr lang="ru-RU" sz="1400" dirty="0" smtClean="0"/>
              <a:t> ЕН, </a:t>
            </a:r>
            <a:r>
              <a:rPr lang="ru-RU" sz="1400" dirty="0" err="1" smtClean="0"/>
              <a:t>створюється</a:t>
            </a:r>
            <a:r>
              <a:rPr lang="ru-RU" sz="1400" dirty="0" smtClean="0"/>
              <a:t> база </a:t>
            </a:r>
            <a:r>
              <a:rPr lang="ru-RU" sz="1400" dirty="0" err="1" smtClean="0"/>
              <a:t>даних</a:t>
            </a:r>
            <a:r>
              <a:rPr lang="ru-RU" sz="1400" dirty="0" smtClean="0"/>
              <a:t>, в яку заноситься </a:t>
            </a:r>
            <a:r>
              <a:rPr lang="ru-RU" sz="1400" dirty="0" err="1" smtClean="0"/>
              <a:t>інформація</a:t>
            </a:r>
            <a:r>
              <a:rPr lang="ru-RU" sz="1400" dirty="0" smtClean="0"/>
              <a:t> про природу газу і </a:t>
            </a:r>
            <a:r>
              <a:rPr lang="ru-RU" sz="1400" dirty="0" err="1" smtClean="0"/>
              <a:t>концентрації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окремих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компонентів</a:t>
            </a:r>
            <a:r>
              <a:rPr lang="ru-RU" sz="1400" dirty="0" smtClean="0"/>
              <a:t>, на </a:t>
            </a:r>
            <a:r>
              <a:rPr lang="ru-RU" sz="1400" dirty="0" err="1" smtClean="0"/>
              <a:t>основі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якої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потім</a:t>
            </a:r>
            <a:r>
              <a:rPr lang="ru-RU" sz="1400" dirty="0" smtClean="0"/>
              <a:t> </a:t>
            </a:r>
            <a:r>
              <a:rPr lang="ru-RU" sz="1400" dirty="0" err="1" smtClean="0"/>
              <a:t>формується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вхідний</a:t>
            </a:r>
            <a:r>
              <a:rPr lang="ru-RU" sz="1400" dirty="0" smtClean="0"/>
              <a:t> сигнал для шару </a:t>
            </a:r>
            <a:r>
              <a:rPr lang="ru-RU" sz="1400" dirty="0" err="1" smtClean="0"/>
              <a:t>основних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нейронів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err="1" smtClean="0"/>
              <a:t>Третій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 </a:t>
            </a:r>
            <a:r>
              <a:rPr lang="ru-RU" sz="1400" dirty="0" err="1" smtClean="0"/>
              <a:t>моделі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системи</a:t>
            </a:r>
            <a:r>
              <a:rPr lang="ru-RU" sz="1400" dirty="0" smtClean="0"/>
              <a:t> </a:t>
            </a:r>
            <a:r>
              <a:rPr lang="ru-RU" sz="1400" dirty="0" err="1" smtClean="0"/>
              <a:t>автоматизованого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аналізу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 представлений </a:t>
            </a:r>
            <a:r>
              <a:rPr lang="ru-RU" sz="1400" dirty="0" err="1" smtClean="0"/>
              <a:t>багатошарової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нейронної</a:t>
            </a:r>
            <a:r>
              <a:rPr lang="ru-RU" sz="1400" dirty="0" smtClean="0"/>
              <a:t> мережею (БНМ) з </a:t>
            </a:r>
            <a:r>
              <a:rPr lang="ru-RU" sz="1400" dirty="0" err="1" smtClean="0"/>
              <a:t>навчанням</a:t>
            </a:r>
            <a:r>
              <a:rPr lang="ru-RU" sz="1400" dirty="0" smtClean="0"/>
              <a:t> за методом </a:t>
            </a:r>
            <a:r>
              <a:rPr lang="ru-RU" sz="1400" dirty="0" err="1" smtClean="0"/>
              <a:t>зворотного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помилки</a:t>
            </a:r>
            <a:r>
              <a:rPr lang="ru-RU" sz="1400" dirty="0" smtClean="0"/>
              <a:t> (</a:t>
            </a:r>
            <a:r>
              <a:rPr lang="en-US" sz="1400" dirty="0" smtClean="0"/>
              <a:t>back propagation). </a:t>
            </a:r>
            <a:endParaRPr lang="uk-UA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 err="1" smtClean="0"/>
              <a:t>вхідний</a:t>
            </a:r>
            <a:r>
              <a:rPr lang="ru-RU" sz="1400" dirty="0" smtClean="0"/>
              <a:t> шар МНС </a:t>
            </a:r>
            <a:r>
              <a:rPr lang="ru-RU" sz="1400" dirty="0" err="1" smtClean="0"/>
              <a:t>подаються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результати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обробки</a:t>
            </a:r>
            <a:r>
              <a:rPr lang="ru-RU" sz="1400" dirty="0" smtClean="0"/>
              <a:t> </a:t>
            </a:r>
            <a:r>
              <a:rPr lang="ru-RU" sz="1400" dirty="0" err="1" smtClean="0"/>
              <a:t>сенсорних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даних</a:t>
            </a:r>
            <a:r>
              <a:rPr lang="ru-RU" sz="1400" dirty="0" smtClean="0"/>
              <a:t> ∆</a:t>
            </a:r>
            <a:r>
              <a:rPr lang="en-US" sz="1400" dirty="0" err="1" smtClean="0"/>
              <a:t>f_max</a:t>
            </a:r>
            <a:r>
              <a:rPr lang="en-US" sz="1400" dirty="0" smtClean="0"/>
              <a:t>  </a:t>
            </a:r>
            <a:r>
              <a:rPr lang="ru-RU" sz="1400" dirty="0" smtClean="0"/>
              <a:t>нейронами шару </a:t>
            </a:r>
            <a:r>
              <a:rPr lang="ru-RU" sz="1400" dirty="0" err="1" smtClean="0"/>
              <a:t>зниження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розмірності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вхідного</a:t>
            </a:r>
            <a:r>
              <a:rPr lang="ru-RU" sz="1400" dirty="0" smtClean="0"/>
              <a:t> вектора. Шар </a:t>
            </a:r>
            <a:r>
              <a:rPr lang="ru-RU" sz="1400" dirty="0" err="1" smtClean="0"/>
              <a:t>зниження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розмірності</a:t>
            </a:r>
            <a:r>
              <a:rPr lang="ru-RU" sz="1400" dirty="0" smtClean="0"/>
              <a:t> сигналу,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надходить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вхід</a:t>
            </a:r>
            <a:r>
              <a:rPr lang="ru-RU" sz="1400" dirty="0" smtClean="0"/>
              <a:t> </a:t>
            </a:r>
            <a:r>
              <a:rPr lang="ru-RU" sz="1400" dirty="0" err="1" smtClean="0"/>
              <a:t>нейронної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мережі</a:t>
            </a:r>
            <a:r>
              <a:rPr lang="ru-RU" sz="1400" dirty="0" smtClean="0"/>
              <a:t>, </a:t>
            </a:r>
            <a:r>
              <a:rPr lang="ru-RU" sz="1400" dirty="0" err="1" smtClean="0"/>
              <a:t>виконує</a:t>
            </a:r>
            <a:r>
              <a:rPr lang="ru-RU" sz="1400" dirty="0" smtClean="0"/>
              <a:t> </a:t>
            </a:r>
            <a:r>
              <a:rPr lang="ru-RU" sz="1400" dirty="0" err="1" smtClean="0"/>
              <a:t>функцію</a:t>
            </a:r>
            <a:r>
              <a:rPr lang="ru-RU" sz="1400" dirty="0" smtClean="0"/>
              <a:t> синтезу </a:t>
            </a:r>
            <a:r>
              <a:rPr lang="ru-RU" sz="1400" dirty="0" err="1" smtClean="0"/>
              <a:t>одиничного</a:t>
            </a:r>
            <a:r>
              <a:rPr lang="ru-RU" sz="1400" dirty="0" smtClean="0"/>
              <a:t> вектора на </a:t>
            </a:r>
            <a:r>
              <a:rPr lang="ru-RU" sz="1400" dirty="0" err="1" smtClean="0"/>
              <a:t>основі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значень</a:t>
            </a:r>
            <a:r>
              <a:rPr lang="ru-RU" sz="1400" dirty="0" smtClean="0"/>
              <a:t> </a:t>
            </a:r>
            <a:r>
              <a:rPr lang="ru-RU" sz="1400" dirty="0" err="1" smtClean="0"/>
              <a:t>трьох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переданих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параметрів</a:t>
            </a:r>
            <a:r>
              <a:rPr lang="ru-RU" sz="1400" dirty="0" smtClean="0"/>
              <a:t>.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дозволяє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полегшену</a:t>
            </a:r>
            <a:r>
              <a:rPr lang="ru-RU" sz="1400" dirty="0" smtClean="0"/>
              <a:t> модель </a:t>
            </a:r>
            <a:r>
              <a:rPr lang="ru-RU" sz="1400" dirty="0" err="1" smtClean="0"/>
              <a:t>нейронної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мережі</a:t>
            </a:r>
            <a:r>
              <a:rPr lang="ru-RU" sz="1400" dirty="0" smtClean="0"/>
              <a:t>, і, як </a:t>
            </a:r>
            <a:r>
              <a:rPr lang="ru-RU" sz="1400" dirty="0" err="1" smtClean="0"/>
              <a:t>наслідок</a:t>
            </a:r>
            <a:r>
              <a:rPr lang="ru-RU" sz="1400" dirty="0" smtClean="0"/>
              <a:t>, </a:t>
            </a:r>
            <a:r>
              <a:rPr lang="ru-RU" sz="1400" dirty="0" err="1" smtClean="0"/>
              <a:t>зменшити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обробки</a:t>
            </a:r>
            <a:r>
              <a:rPr lang="ru-RU" sz="1400" dirty="0" smtClean="0"/>
              <a:t> і </a:t>
            </a:r>
            <a:r>
              <a:rPr lang="ru-RU" sz="1400" dirty="0" err="1" smtClean="0"/>
              <a:t>отримання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кінцевої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інформації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42672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" name="Объект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70873"/>
              </p:ext>
            </p:extLst>
          </p:nvPr>
        </p:nvGraphicFramePr>
        <p:xfrm>
          <a:off x="4419600" y="1636051"/>
          <a:ext cx="371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Microsoft Equation 3.0" r:id="rId4" imgW="355446" imgH="228501" progId="Equation.3">
                  <p:embed/>
                </p:oleObj>
              </mc:Choice>
              <mc:Fallback>
                <p:oleObj name="Microsoft Equation 3.0" r:id="rId4" imgW="35544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36051"/>
                        <a:ext cx="371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50228"/>
              </p:ext>
            </p:extLst>
          </p:nvPr>
        </p:nvGraphicFramePr>
        <p:xfrm>
          <a:off x="3737228" y="1834171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Microsoft Equation 3.0" r:id="rId6" imgW="317362" imgH="228501" progId="Equation.3">
                  <p:embed/>
                </p:oleObj>
              </mc:Choice>
              <mc:Fallback>
                <p:oleObj name="Microsoft Equation 3.0" r:id="rId6" imgW="317362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228" y="1834171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999065"/>
              </p:ext>
            </p:extLst>
          </p:nvPr>
        </p:nvGraphicFramePr>
        <p:xfrm>
          <a:off x="6074388" y="1834171"/>
          <a:ext cx="371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Microsoft Equation 3.0" r:id="rId8" imgW="355446" imgH="228501" progId="Equation.3">
                  <p:embed/>
                </p:oleObj>
              </mc:Choice>
              <mc:Fallback>
                <p:oleObj name="Microsoft Equation 3.0" r:id="rId8" imgW="355446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388" y="1834171"/>
                        <a:ext cx="371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9" name="Объект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97234"/>
              </p:ext>
            </p:extLst>
          </p:nvPr>
        </p:nvGraphicFramePr>
        <p:xfrm>
          <a:off x="6445863" y="184748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Microsoft Equation 3.0" r:id="rId10" imgW="228600" imgH="241300" progId="Equation.3">
                  <p:embed/>
                </p:oleObj>
              </mc:Choice>
              <mc:Fallback>
                <p:oleObj name="Microsoft Equation 3.0" r:id="rId10" imgW="2286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863" y="1847485"/>
                        <a:ext cx="22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07622"/>
              </p:ext>
            </p:extLst>
          </p:nvPr>
        </p:nvGraphicFramePr>
        <p:xfrm>
          <a:off x="4488423" y="2062771"/>
          <a:ext cx="6381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Microsoft Equation 3.0" r:id="rId12" imgW="647419" imgH="203112" progId="Equation.3">
                  <p:embed/>
                </p:oleObj>
              </mc:Choice>
              <mc:Fallback>
                <p:oleObj name="Microsoft Equation 3.0" r:id="rId12" imgW="647419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8423" y="2062771"/>
                        <a:ext cx="6381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" name="Объект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699267"/>
              </p:ext>
            </p:extLst>
          </p:nvPr>
        </p:nvGraphicFramePr>
        <p:xfrm>
          <a:off x="5912463" y="2076085"/>
          <a:ext cx="3238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Microsoft Equation 3.0" r:id="rId14" imgW="330057" imgH="203112" progId="Equation.3">
                  <p:embed/>
                </p:oleObj>
              </mc:Choice>
              <mc:Fallback>
                <p:oleObj name="Microsoft Equation 3.0" r:id="rId14" imgW="330057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463" y="2076085"/>
                        <a:ext cx="32385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93736"/>
              </p:ext>
            </p:extLst>
          </p:nvPr>
        </p:nvGraphicFramePr>
        <p:xfrm>
          <a:off x="6553200" y="2085609"/>
          <a:ext cx="228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Microsoft Equation 3.0" r:id="rId16" imgW="241091" imgH="177646" progId="Equation.3">
                  <p:embed/>
                </p:oleObj>
              </mc:Choice>
              <mc:Fallback>
                <p:oleObj name="Microsoft Equation 3.0" r:id="rId16" imgW="241091" imgH="17764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085609"/>
                        <a:ext cx="228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6" y="306249"/>
            <a:ext cx="712660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pc="60" dirty="0" smtClean="0"/>
              <a:t>Інтерфейс програми визначення складу газів в вимірювальній камері</a:t>
            </a:r>
            <a:endParaRPr spc="6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19392" r="28186" b="27571"/>
          <a:stretch>
            <a:fillRect/>
          </a:stretch>
        </p:blipFill>
        <p:spPr bwMode="auto">
          <a:xfrm>
            <a:off x="557276" y="1371600"/>
            <a:ext cx="7682865" cy="489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3469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dirty="0"/>
              <a:t>Характеристики сенсорів газів з </a:t>
            </a:r>
            <a:r>
              <a:rPr lang="uk-UA" dirty="0" err="1"/>
              <a:t>pGaAs</a:t>
            </a:r>
            <a:r>
              <a:rPr lang="uk-UA" dirty="0"/>
              <a:t> на основі </a:t>
            </a:r>
            <a:r>
              <a:rPr lang="uk-UA" dirty="0" smtClean="0"/>
              <a:t>діоду </a:t>
            </a:r>
            <a:r>
              <a:rPr lang="uk-UA" dirty="0" err="1" smtClean="0"/>
              <a:t>Шоттки</a:t>
            </a:r>
            <a:endParaRPr spc="7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41382"/>
              </p:ext>
            </p:extLst>
          </p:nvPr>
        </p:nvGraphicFramePr>
        <p:xfrm>
          <a:off x="538117" y="1676400"/>
          <a:ext cx="7960312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1"/>
                <a:gridCol w="1116954"/>
                <a:gridCol w="1416938"/>
                <a:gridCol w="1491761"/>
                <a:gridCol w="980709"/>
                <a:gridCol w="972749"/>
              </a:tblGrid>
              <a:tr h="343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Параметри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Непоруваті плівки </a:t>
                      </a:r>
                      <a:r>
                        <a:rPr lang="en-US" sz="1600">
                          <a:effectLst/>
                        </a:rPr>
                        <a:t>GaAs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Зразок 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№1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Зразок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№2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Зразок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№3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Зразок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№4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</a:tr>
              <a:tr h="197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Чутливість,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92,1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93,5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88,4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87,1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</a:tr>
              <a:tr h="215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Час відгуку, 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Менше 1 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Менше 1 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</a:tr>
              <a:tr h="1203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Діапазон концентрацій газів, </a:t>
                      </a:r>
                      <a:r>
                        <a:rPr lang="en-US" sz="1600" dirty="0" smtClean="0">
                          <a:effectLst/>
                        </a:rPr>
                        <a:t>ppm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100-1000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Робочий діапазон, </a:t>
                      </a:r>
                      <a:r>
                        <a:rPr lang="uk-UA" sz="1600" baseline="30000" dirty="0" smtClean="0">
                          <a:effectLst/>
                        </a:rPr>
                        <a:t>0</a:t>
                      </a:r>
                      <a:r>
                        <a:rPr lang="uk-UA" sz="1600" dirty="0" smtClean="0">
                          <a:effectLst/>
                        </a:rPr>
                        <a:t>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+20…+50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Робоча вологість,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20~90 %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Відносна похибка вимірювання,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235" marR="14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4367" y="577053"/>
            <a:ext cx="79216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результати та висновки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5017" y="1470302"/>
            <a:ext cx="8111783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Удосконалено метод отримання поруватого шару  напівпровідників, який вирізняється застосуванням імпульсного струму та нечіткого контролеру, що дозволило отримувати поруваті плівки з максимальною рівномірністю поруватості.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поруватого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шару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характеристики контакту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Шоттки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/por-GaAs.</a:t>
            </a:r>
          </a:p>
          <a:p>
            <a:pPr indent="450215"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pc="-4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Отримав подальший розвиток метод розкладання спектрів фотолюмінесценції на </a:t>
            </a:r>
            <a:r>
              <a:rPr lang="uk-UA" spc="-4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Гауссіани</a:t>
            </a:r>
            <a:r>
              <a:rPr lang="uk-UA" spc="-4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який у відмінності від існуючих дозволив проводити аналіз спектрів </a:t>
            </a:r>
            <a:r>
              <a:rPr lang="uk-UA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фотолюмінесценції </a:t>
            </a:r>
            <a:r>
              <a:rPr lang="uk-UA" spc="-4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поруватих напівпровідників з похибкою ±2%, що дозволило автоматизувати процес вимірювання спектрів </a:t>
            </a:r>
            <a:r>
              <a:rPr lang="uk-UA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фотолюмінесценції поруватих напівпровідників </a:t>
            </a:r>
            <a:r>
              <a:rPr lang="uk-UA" spc="-4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дискретністю виміру 0,1 нм, в діапазоні від 200-2000нм.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147754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Уточнено наукові дані щодо залежності висоти бар’єра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Шоттки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 прикладеної напруги у зоні зсувів, яке викликає відповідно й зміну чинника ідеальності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Досліджено вплив  поруватості чутливого до водню контакту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GaAs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діода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Шоттки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швидкість і чутливість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сенорів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поруватого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шару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товщиною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20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та 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пор у межах d = 40-60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поруватого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шару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контакт до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поруватого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шару, що дозволило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діодних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Шоттки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 і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відгуку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газу.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454367" y="577053"/>
            <a:ext cx="79216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indent="228600" algn="just"/>
            <a:r>
              <a:rPr lang="uk-UA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результати та висновки</a:t>
            </a:r>
            <a:endParaRPr lang="ru-RU" sz="2000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657"/>
            <a:ext cx="3366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40" dirty="0"/>
              <a:t>Наукова</a:t>
            </a:r>
            <a:r>
              <a:rPr sz="3200" spc="-165" dirty="0"/>
              <a:t> </a:t>
            </a:r>
            <a:r>
              <a:rPr sz="3200" spc="150" dirty="0"/>
              <a:t>новизна</a:t>
            </a:r>
            <a:endParaRPr sz="32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1582341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sz="2000" dirty="0" err="1" smtClean="0">
                <a:latin typeface="Trebuchet MS" panose="020B0603020202020204" pitchFamily="34" charset="0"/>
              </a:rPr>
              <a:t>Удосконалено</a:t>
            </a:r>
            <a:r>
              <a:rPr lang="ru-RU" sz="2000" dirty="0" smtClean="0">
                <a:latin typeface="Trebuchet MS" panose="020B0603020202020204" pitchFamily="34" charset="0"/>
              </a:rPr>
              <a:t> метод </a:t>
            </a:r>
            <a:r>
              <a:rPr lang="ru-RU" sz="2000" dirty="0" err="1" smtClean="0">
                <a:latin typeface="Trebuchet MS" panose="020B0603020202020204" pitchFamily="34" charset="0"/>
              </a:rPr>
              <a:t>створення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контактів</a:t>
            </a:r>
            <a:r>
              <a:rPr lang="ru-RU" sz="2000" dirty="0" smtClean="0">
                <a:latin typeface="Trebuchet MS" panose="020B0603020202020204" pitchFamily="34" charset="0"/>
              </a:rPr>
              <a:t> з </a:t>
            </a:r>
            <a:r>
              <a:rPr lang="ru-RU" sz="2000" dirty="0" err="1" smtClean="0">
                <a:latin typeface="Trebuchet MS" panose="020B0603020202020204" pitchFamily="34" charset="0"/>
              </a:rPr>
              <a:t>бар'єром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Шоттки</a:t>
            </a:r>
            <a:r>
              <a:rPr lang="ru-RU" sz="2000" dirty="0" smtClean="0">
                <a:latin typeface="Trebuchet MS" panose="020B0603020202020204" pitchFamily="34" charset="0"/>
              </a:rPr>
              <a:t> в </a:t>
            </a:r>
            <a:r>
              <a:rPr lang="ru-RU" sz="2000" dirty="0" err="1" smtClean="0">
                <a:latin typeface="Trebuchet MS" panose="020B0603020202020204" pitchFamily="34" charset="0"/>
              </a:rPr>
              <a:t>поруватих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напівпровідниках</a:t>
            </a:r>
            <a:r>
              <a:rPr lang="ru-RU" sz="2000" dirty="0" smtClean="0"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latin typeface="Trebuchet MS" panose="020B0603020202020204" pitchFamily="34" charset="0"/>
              </a:rPr>
              <a:t>який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відрізняється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застосуванням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хімічного</a:t>
            </a:r>
            <a:r>
              <a:rPr lang="ru-RU" sz="2000" dirty="0" smtClean="0">
                <a:latin typeface="Trebuchet MS" panose="020B0603020202020204" pitchFamily="34" charset="0"/>
              </a:rPr>
              <a:t> методу </a:t>
            </a:r>
            <a:r>
              <a:rPr lang="ru-RU" sz="2000" dirty="0" err="1" smtClean="0">
                <a:latin typeface="Trebuchet MS" panose="020B0603020202020204" pitchFamily="34" charset="0"/>
              </a:rPr>
              <a:t>нанесення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</a:rPr>
              <a:t>Pd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smtClean="0">
                <a:latin typeface="Trebuchet MS" panose="020B0603020202020204" pitchFamily="34" charset="0"/>
              </a:rPr>
              <a:t>на </a:t>
            </a:r>
            <a:r>
              <a:rPr lang="uk-UA" sz="2000" dirty="0" smtClean="0">
                <a:latin typeface="Trebuchet MS" panose="020B0603020202020204" pitchFamily="34" charset="0"/>
              </a:rPr>
              <a:t>поруватий напівпровідник </a:t>
            </a:r>
            <a:r>
              <a:rPr lang="ru-RU" sz="2000" dirty="0" smtClean="0">
                <a:latin typeface="Trebuchet MS" panose="020B0603020202020204" pitchFamily="34" charset="0"/>
              </a:rPr>
              <a:t>з </a:t>
            </a:r>
            <a:r>
              <a:rPr lang="ru-RU" sz="2000" dirty="0" err="1" smtClean="0">
                <a:latin typeface="Trebuchet MS" panose="020B0603020202020204" pitchFamily="34" charset="0"/>
              </a:rPr>
              <a:t>подальшим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напиленням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шарів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</a:rPr>
              <a:t>Ge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smtClean="0">
                <a:latin typeface="Trebuchet MS" panose="020B0603020202020204" pitchFamily="34" charset="0"/>
              </a:rPr>
              <a:t>і </a:t>
            </a:r>
            <a:r>
              <a:rPr lang="en-US" sz="2000" dirty="0" smtClean="0">
                <a:latin typeface="Trebuchet MS" panose="020B0603020202020204" pitchFamily="34" charset="0"/>
              </a:rPr>
              <a:t>Ag </a:t>
            </a:r>
            <a:r>
              <a:rPr lang="ru-RU" sz="2000" dirty="0" smtClean="0">
                <a:latin typeface="Trebuchet MS" panose="020B0603020202020204" pitchFamily="34" charset="0"/>
              </a:rPr>
              <a:t>з </a:t>
            </a:r>
            <a:r>
              <a:rPr lang="ru-RU" sz="2000" dirty="0" err="1" smtClean="0">
                <a:latin typeface="Trebuchet MS" panose="020B0603020202020204" pitchFamily="34" charset="0"/>
              </a:rPr>
              <a:t>відпалом</a:t>
            </a:r>
            <a:r>
              <a:rPr lang="ru-RU" sz="2000" dirty="0" smtClean="0">
                <a:latin typeface="Trebuchet MS" panose="020B0603020202020204" pitchFamily="34" charset="0"/>
              </a:rPr>
              <a:t>. </a:t>
            </a:r>
            <a:r>
              <a:rPr lang="ru-RU" sz="2000" dirty="0" err="1" smtClean="0">
                <a:latin typeface="Trebuchet MS" panose="020B0603020202020204" pitchFamily="34" charset="0"/>
              </a:rPr>
              <a:t>Визначено</a:t>
            </a:r>
            <a:r>
              <a:rPr lang="ru-RU" sz="2000" dirty="0" smtClean="0">
                <a:latin typeface="Trebuchet MS" panose="020B0603020202020204" pitchFamily="34" charset="0"/>
              </a:rPr>
              <a:t> температура </a:t>
            </a:r>
            <a:r>
              <a:rPr lang="ru-RU" sz="2000" dirty="0" err="1" smtClean="0">
                <a:latin typeface="Trebuchet MS" panose="020B0603020202020204" pitchFamily="34" charset="0"/>
              </a:rPr>
              <a:t>відпалу</a:t>
            </a:r>
            <a:r>
              <a:rPr lang="ru-RU" sz="2000" dirty="0" smtClean="0">
                <a:latin typeface="Trebuchet MS" panose="020B0603020202020204" pitchFamily="34" charset="0"/>
              </a:rPr>
              <a:t>, яка </a:t>
            </a:r>
            <a:r>
              <a:rPr lang="ru-RU" sz="2000" dirty="0" err="1" smtClean="0">
                <a:latin typeface="Trebuchet MS" panose="020B0603020202020204" pitchFamily="34" charset="0"/>
              </a:rPr>
              <a:t>склала</a:t>
            </a:r>
            <a:r>
              <a:rPr lang="ru-RU" sz="2000" dirty="0" smtClean="0">
                <a:latin typeface="Trebuchet MS" panose="020B0603020202020204" pitchFamily="34" charset="0"/>
              </a:rPr>
              <a:t> 350 </a:t>
            </a:r>
            <a:r>
              <a:rPr lang="ru-RU" sz="2000" baseline="30000" dirty="0" smtClean="0">
                <a:latin typeface="Trebuchet MS" panose="020B0603020202020204" pitchFamily="34" charset="0"/>
              </a:rPr>
              <a:t>0</a:t>
            </a:r>
            <a:r>
              <a:rPr lang="ru-RU" sz="2000" dirty="0" smtClean="0">
                <a:latin typeface="Trebuchet MS" panose="020B0603020202020204" pitchFamily="34" charset="0"/>
              </a:rPr>
              <a:t>С і час </a:t>
            </a:r>
            <a:r>
              <a:rPr lang="ru-RU" sz="2000" dirty="0" err="1" smtClean="0">
                <a:latin typeface="Trebuchet MS" panose="020B0603020202020204" pitchFamily="34" charset="0"/>
              </a:rPr>
              <a:t>відпалу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який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склав</a:t>
            </a:r>
            <a:r>
              <a:rPr lang="ru-RU" sz="2000" dirty="0" smtClean="0">
                <a:latin typeface="Trebuchet MS" panose="020B0603020202020204" pitchFamily="34" charset="0"/>
              </a:rPr>
              <a:t> 20 </a:t>
            </a:r>
            <a:r>
              <a:rPr lang="ru-RU" sz="2000" dirty="0" err="1" smtClean="0">
                <a:latin typeface="Trebuchet MS" panose="020B0603020202020204" pitchFamily="34" charset="0"/>
              </a:rPr>
              <a:t>хв</a:t>
            </a:r>
            <a:r>
              <a:rPr lang="ru-RU" sz="2000" dirty="0" smtClean="0">
                <a:latin typeface="Trebuchet MS" panose="020B0603020202020204" pitchFamily="34" charset="0"/>
              </a:rPr>
              <a:t>. </a:t>
            </a:r>
            <a:r>
              <a:rPr lang="ru-RU" sz="2000" dirty="0" err="1" smtClean="0">
                <a:latin typeface="Trebuchet MS" panose="020B0603020202020204" pitchFamily="34" charset="0"/>
              </a:rPr>
              <a:t>Вдосконалений</a:t>
            </a:r>
            <a:r>
              <a:rPr lang="ru-RU" sz="2000" dirty="0" smtClean="0">
                <a:latin typeface="Trebuchet MS" panose="020B0603020202020204" pitchFamily="34" charset="0"/>
              </a:rPr>
              <a:t> метод дозволив </a:t>
            </a:r>
            <a:r>
              <a:rPr lang="ru-RU" sz="2000" dirty="0" err="1" smtClean="0">
                <a:latin typeface="Trebuchet MS" panose="020B0603020202020204" pitchFamily="34" charset="0"/>
              </a:rPr>
              <a:t>зменшити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коефіцієнт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неідеальності</a:t>
            </a:r>
            <a:r>
              <a:rPr lang="ru-RU" sz="2000" dirty="0" smtClean="0">
                <a:latin typeface="Trebuchet MS" panose="020B0603020202020204" pitchFamily="34" charset="0"/>
              </a:rPr>
              <a:t> контакту з </a:t>
            </a:r>
            <a:r>
              <a:rPr lang="ru-RU" sz="2000" dirty="0" err="1" smtClean="0">
                <a:latin typeface="Trebuchet MS" panose="020B0603020202020204" pitchFamily="34" charset="0"/>
              </a:rPr>
              <a:t>бар'єром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Шоттки</a:t>
            </a:r>
            <a:r>
              <a:rPr lang="ru-RU" sz="2000" dirty="0" smtClean="0">
                <a:latin typeface="Trebuchet MS" panose="020B0603020202020204" pitchFamily="34" charset="0"/>
              </a:rPr>
              <a:t> з 1,7 до 1,2.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ru-RU" sz="2000" dirty="0" err="1">
                <a:latin typeface="Trebuchet MS" panose="020B0603020202020204" pitchFamily="34" charset="0"/>
              </a:rPr>
              <a:t>Н</a:t>
            </a:r>
            <a:r>
              <a:rPr lang="ru-RU" sz="2000" dirty="0" err="1" smtClean="0">
                <a:latin typeface="Trebuchet MS" panose="020B0603020202020204" pitchFamily="34" charset="0"/>
              </a:rPr>
              <a:t>абула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подальшого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розвитку</a:t>
            </a:r>
            <a:r>
              <a:rPr lang="ru-RU" sz="2000" dirty="0" smtClean="0">
                <a:latin typeface="Trebuchet MS" panose="020B0603020202020204" pitchFamily="34" charset="0"/>
              </a:rPr>
              <a:t> модель </a:t>
            </a:r>
            <a:r>
              <a:rPr lang="ru-RU" sz="2000" dirty="0" err="1" smtClean="0">
                <a:latin typeface="Trebuchet MS" panose="020B0603020202020204" pitchFamily="34" charset="0"/>
              </a:rPr>
              <a:t>автоматизованої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системи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визначення</a:t>
            </a:r>
            <a:r>
              <a:rPr lang="ru-RU" sz="2000" dirty="0" smtClean="0">
                <a:latin typeface="Trebuchet MS" panose="020B0603020202020204" pitchFamily="34" charset="0"/>
              </a:rPr>
              <a:t> вольт-</a:t>
            </a:r>
            <a:r>
              <a:rPr lang="ru-RU" sz="2000" dirty="0" err="1" smtClean="0">
                <a:latin typeface="Trebuchet MS" panose="020B0603020202020204" pitchFamily="34" charset="0"/>
              </a:rPr>
              <a:t>амперних</a:t>
            </a:r>
            <a:r>
              <a:rPr lang="ru-RU" sz="2000" dirty="0" smtClean="0">
                <a:latin typeface="Trebuchet MS" panose="020B0603020202020204" pitchFamily="34" charset="0"/>
              </a:rPr>
              <a:t> характеристик </a:t>
            </a:r>
            <a:r>
              <a:rPr lang="ru-RU" sz="2000" dirty="0" err="1" smtClean="0">
                <a:latin typeface="Trebuchet MS" panose="020B0603020202020204" pitchFamily="34" charset="0"/>
              </a:rPr>
              <a:t>сенсорів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газів</a:t>
            </a:r>
            <a:r>
              <a:rPr lang="ru-RU" sz="2000" dirty="0" smtClean="0">
                <a:latin typeface="Trebuchet MS" panose="020B0603020202020204" pitchFamily="34" charset="0"/>
              </a:rPr>
              <a:t> на </a:t>
            </a:r>
            <a:r>
              <a:rPr lang="ru-RU" sz="2000" dirty="0" err="1" smtClean="0">
                <a:latin typeface="Trebuchet MS" panose="020B0603020202020204" pitchFamily="34" charset="0"/>
              </a:rPr>
              <a:t>основі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поруватих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плівок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uk-UA" sz="2000" dirty="0" smtClean="0">
                <a:latin typeface="Trebuchet MS" panose="020B0603020202020204" pitchFamily="34" charset="0"/>
              </a:rPr>
              <a:t>напівпровідників</a:t>
            </a:r>
            <a:r>
              <a:rPr lang="en-US" sz="2000" dirty="0" smtClean="0"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latin typeface="Trebuchet MS" panose="020B0603020202020204" pitchFamily="34" charset="0"/>
              </a:rPr>
              <a:t>що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утворюють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діод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Шоттки</a:t>
            </a:r>
            <a:r>
              <a:rPr lang="ru-RU" sz="2000" dirty="0" smtClean="0">
                <a:latin typeface="Trebuchet MS" panose="020B0603020202020204" pitchFamily="34" charset="0"/>
              </a:rPr>
              <a:t>, яка </a:t>
            </a:r>
            <a:r>
              <a:rPr lang="ru-RU" sz="2000" dirty="0" err="1" smtClean="0">
                <a:latin typeface="Trebuchet MS" panose="020B0603020202020204" pitchFamily="34" charset="0"/>
              </a:rPr>
              <a:t>відрізняється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тим</a:t>
            </a:r>
            <a:r>
              <a:rPr lang="ru-RU" sz="2000" dirty="0" smtClean="0"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latin typeface="Trebuchet MS" panose="020B0603020202020204" pitchFamily="34" charset="0"/>
              </a:rPr>
              <a:t>що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містить</a:t>
            </a:r>
            <a:r>
              <a:rPr lang="ru-RU" sz="2000" dirty="0" smtClean="0">
                <a:latin typeface="Trebuchet MS" panose="020B0603020202020204" pitchFamily="34" charset="0"/>
              </a:rPr>
              <a:t> блок </a:t>
            </a:r>
            <a:r>
              <a:rPr lang="ru-RU" sz="2000" dirty="0" err="1" smtClean="0">
                <a:latin typeface="Trebuchet MS" panose="020B0603020202020204" pitchFamily="34" charset="0"/>
              </a:rPr>
              <a:t>узгодження</a:t>
            </a:r>
            <a:r>
              <a:rPr lang="ru-RU" sz="2000" dirty="0" smtClean="0">
                <a:latin typeface="Trebuchet MS" panose="020B0603020202020204" pitchFamily="34" charset="0"/>
              </a:rPr>
              <a:t> та </a:t>
            </a:r>
            <a:r>
              <a:rPr lang="ru-RU" sz="2000" dirty="0" err="1" smtClean="0">
                <a:latin typeface="Trebuchet MS" panose="020B0603020202020204" pitchFamily="34" charset="0"/>
              </a:rPr>
              <a:t>управління</a:t>
            </a:r>
            <a:r>
              <a:rPr lang="ru-RU" sz="2000" dirty="0" smtClean="0"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latin typeface="Trebuchet MS" panose="020B0603020202020204" pitchFamily="34" charset="0"/>
              </a:rPr>
              <a:t>математичні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моделі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визначення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параметрів</a:t>
            </a:r>
            <a:r>
              <a:rPr lang="ru-RU" sz="2000" dirty="0" smtClean="0">
                <a:latin typeface="Trebuchet MS" panose="020B0603020202020204" pitchFamily="34" charset="0"/>
              </a:rPr>
              <a:t> і </a:t>
            </a:r>
            <a:r>
              <a:rPr lang="ru-RU" sz="2000" dirty="0" err="1" smtClean="0">
                <a:latin typeface="Trebuchet MS" panose="020B0603020202020204" pitchFamily="34" charset="0"/>
              </a:rPr>
              <a:t>дозволяє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побудувати</a:t>
            </a:r>
            <a:r>
              <a:rPr lang="ru-RU" sz="2000" dirty="0" smtClean="0">
                <a:latin typeface="Trebuchet MS" panose="020B0603020202020204" pitchFamily="34" charset="0"/>
              </a:rPr>
              <a:t> характеристики газового сенсору, </a:t>
            </a:r>
            <a:r>
              <a:rPr lang="ru-RU" sz="2000" dirty="0" err="1" smtClean="0">
                <a:latin typeface="Trebuchet MS" panose="020B0603020202020204" pitchFamily="34" charset="0"/>
              </a:rPr>
              <a:t>що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визначають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його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чутливість</a:t>
            </a:r>
            <a:r>
              <a:rPr lang="ru-RU" sz="2000" dirty="0" smtClean="0"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latin typeface="Trebuchet MS" panose="020B0603020202020204" pitchFamily="34" charset="0"/>
              </a:rPr>
              <a:t>стабільність</a:t>
            </a:r>
            <a:r>
              <a:rPr lang="ru-RU" sz="2000" dirty="0" smtClean="0">
                <a:latin typeface="Trebuchet MS" panose="020B0603020202020204" pitchFamily="34" charset="0"/>
              </a:rPr>
              <a:t> характеристики, час </a:t>
            </a:r>
            <a:r>
              <a:rPr lang="ru-RU" sz="2000" dirty="0" err="1" smtClean="0">
                <a:latin typeface="Trebuchet MS" panose="020B0603020202020204" pitchFamily="34" charset="0"/>
              </a:rPr>
              <a:t>відповіді</a:t>
            </a:r>
            <a:r>
              <a:rPr lang="ru-RU" sz="2000" dirty="0" smtClean="0"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latin typeface="Trebuchet MS" panose="020B0603020202020204" pitchFamily="34" charset="0"/>
              </a:rPr>
              <a:t>діапазон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вимірюваних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концентрацій</a:t>
            </a:r>
            <a:r>
              <a:rPr lang="ru-RU" sz="2000" dirty="0" smtClean="0">
                <a:latin typeface="Trebuchet MS" panose="020B0603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ru-RU" sz="2000" dirty="0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657"/>
            <a:ext cx="3366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40" dirty="0"/>
              <a:t>Наукова</a:t>
            </a:r>
            <a:r>
              <a:rPr sz="3200" spc="-165" dirty="0"/>
              <a:t> </a:t>
            </a:r>
            <a:r>
              <a:rPr sz="3200" spc="150" dirty="0"/>
              <a:t>новизна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6002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rebuchet MS" panose="020B0603020202020204" pitchFamily="34" charset="0"/>
              </a:rPr>
              <a:t>5. </a:t>
            </a:r>
            <a:r>
              <a:rPr lang="ru-RU" sz="2000" dirty="0" err="1" smtClean="0">
                <a:latin typeface="Trebuchet MS" panose="020B0603020202020204" pitchFamily="34" charset="0"/>
              </a:rPr>
              <a:t>Удосконалено</a:t>
            </a:r>
            <a:r>
              <a:rPr lang="ru-RU" sz="2000" dirty="0" smtClean="0">
                <a:latin typeface="Trebuchet MS" panose="020B0603020202020204" pitchFamily="34" charset="0"/>
              </a:rPr>
              <a:t> модель </a:t>
            </a:r>
            <a:r>
              <a:rPr lang="ru-RU" sz="2000" dirty="0" err="1" smtClean="0">
                <a:latin typeface="Trebuchet MS" panose="020B0603020202020204" pitchFamily="34" charset="0"/>
              </a:rPr>
              <a:t>системи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експрес-аналізу</a:t>
            </a:r>
            <a:r>
              <a:rPr lang="ru-RU" sz="2000" dirty="0" smtClean="0">
                <a:latin typeface="Trebuchet MS" panose="020B0603020202020204" pitchFamily="34" charset="0"/>
              </a:rPr>
              <a:t> складу </a:t>
            </a:r>
            <a:r>
              <a:rPr lang="ru-RU" sz="2000" dirty="0" err="1" smtClean="0">
                <a:latin typeface="Trebuchet MS" panose="020B0603020202020204" pitchFamily="34" charset="0"/>
              </a:rPr>
              <a:t>повітря</a:t>
            </a:r>
            <a:r>
              <a:rPr lang="ru-RU" sz="2000" dirty="0" smtClean="0">
                <a:latin typeface="Trebuchet MS" panose="020B0603020202020204" pitchFamily="34" charset="0"/>
              </a:rPr>
              <a:t>, яка </a:t>
            </a:r>
            <a:r>
              <a:rPr lang="ru-RU" sz="2000" dirty="0" err="1" smtClean="0">
                <a:latin typeface="Trebuchet MS" panose="020B0603020202020204" pitchFamily="34" charset="0"/>
              </a:rPr>
              <a:t>відрізняється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від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існуючих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нейромережевою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обробкою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первинної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інформації</a:t>
            </a:r>
            <a:r>
              <a:rPr lang="ru-RU" sz="2000" dirty="0" smtClean="0">
                <a:latin typeface="Trebuchet MS" panose="020B0603020202020204" pitchFamily="34" charset="0"/>
              </a:rPr>
              <a:t> з </a:t>
            </a:r>
            <a:r>
              <a:rPr lang="ru-RU" sz="2000" dirty="0" err="1" smtClean="0">
                <a:latin typeface="Trebuchet MS" panose="020B0603020202020204" pitchFamily="34" charset="0"/>
              </a:rPr>
              <a:t>сенсорів</a:t>
            </a:r>
            <a:r>
              <a:rPr lang="ru-RU" sz="2000" dirty="0" smtClean="0">
                <a:latin typeface="Trebuchet MS" panose="020B0603020202020204" pitchFamily="34" charset="0"/>
              </a:rPr>
              <a:t> на </a:t>
            </a:r>
            <a:r>
              <a:rPr lang="ru-RU" sz="2000" dirty="0" err="1" smtClean="0">
                <a:latin typeface="Trebuchet MS" panose="020B0603020202020204" pitchFamily="34" charset="0"/>
              </a:rPr>
              <a:t>поруватих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напівпровідниках</a:t>
            </a:r>
            <a:r>
              <a:rPr lang="en-US" sz="2000" dirty="0" smtClean="0"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latin typeface="Trebuchet MS" panose="020B0603020202020204" pitchFamily="34" charset="0"/>
              </a:rPr>
              <a:t>що</a:t>
            </a:r>
            <a:r>
              <a:rPr lang="ru-RU" sz="2000" dirty="0" smtClean="0">
                <a:latin typeface="Trebuchet MS" panose="020B0603020202020204" pitchFamily="34" charset="0"/>
              </a:rPr>
              <a:t> дозволило </a:t>
            </a:r>
            <a:r>
              <a:rPr lang="ru-RU" sz="2000" dirty="0" err="1" smtClean="0">
                <a:latin typeface="Trebuchet MS" panose="020B0603020202020204" pitchFamily="34" charset="0"/>
              </a:rPr>
              <a:t>здійснити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ідентифікацію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присутності</a:t>
            </a:r>
            <a:r>
              <a:rPr lang="ru-RU" sz="2000" dirty="0" smtClean="0">
                <a:latin typeface="Trebuchet MS" panose="020B0603020202020204" pitchFamily="34" charset="0"/>
              </a:rPr>
              <a:t> в </a:t>
            </a:r>
            <a:r>
              <a:rPr lang="ru-RU" sz="2000" dirty="0" err="1" smtClean="0">
                <a:latin typeface="Trebuchet MS" panose="020B0603020202020204" pitchFamily="34" charset="0"/>
              </a:rPr>
              <a:t>повітрі</a:t>
            </a:r>
            <a:r>
              <a:rPr lang="ru-RU" sz="2000" dirty="0" smtClean="0">
                <a:latin typeface="Trebuchet MS" panose="020B0603020202020204" pitchFamily="34" charset="0"/>
              </a:rPr>
              <a:t> Н</a:t>
            </a:r>
            <a:r>
              <a:rPr lang="ru-RU" sz="2000" baseline="-25000" dirty="0" smtClean="0">
                <a:latin typeface="Trebuchet MS" panose="020B0603020202020204" pitchFamily="34" charset="0"/>
              </a:rPr>
              <a:t>2</a:t>
            </a:r>
            <a:r>
              <a:rPr lang="ru-RU" sz="2000" dirty="0" smtClean="0">
                <a:latin typeface="Trebuchet MS" panose="020B0603020202020204" pitchFamily="34" charset="0"/>
              </a:rPr>
              <a:t>, </a:t>
            </a:r>
            <a:r>
              <a:rPr lang="en-US" sz="2000" dirty="0" smtClean="0">
                <a:latin typeface="Trebuchet MS" panose="020B0603020202020204" pitchFamily="34" charset="0"/>
              </a:rPr>
              <a:t>NH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3</a:t>
            </a:r>
            <a:r>
              <a:rPr lang="en-US" sz="2000" dirty="0" smtClean="0">
                <a:latin typeface="Trebuchet MS" panose="020B0603020202020204" pitchFamily="34" charset="0"/>
              </a:rPr>
              <a:t>, CH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4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smtClean="0">
                <a:latin typeface="Trebuchet MS" panose="020B0603020202020204" pitchFamily="34" charset="0"/>
              </a:rPr>
              <a:t>і </a:t>
            </a:r>
            <a:r>
              <a:rPr lang="ru-RU" sz="2000" dirty="0" err="1" smtClean="0">
                <a:latin typeface="Trebuchet MS" panose="020B0603020202020204" pitchFamily="34" charset="0"/>
              </a:rPr>
              <a:t>підвищити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селективність</a:t>
            </a:r>
            <a:r>
              <a:rPr lang="ru-RU" sz="2000" dirty="0" smtClean="0">
                <a:latin typeface="Trebuchet MS" panose="020B0603020202020204" pitchFamily="34" charset="0"/>
              </a:rPr>
              <a:t> сенсору.</a:t>
            </a:r>
            <a:endParaRPr lang="ru-RU" sz="20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67309"/>
            <a:ext cx="751522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75" dirty="0" smtClean="0">
                <a:solidFill>
                  <a:srgbClr val="464652"/>
                </a:solidFill>
                <a:latin typeface="Times New Roman"/>
                <a:cs typeface="Times New Roman"/>
              </a:rPr>
              <a:t>Метод </a:t>
            </a:r>
            <a:r>
              <a:rPr lang="ru-RU" sz="2100" b="1" spc="75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отримання</a:t>
            </a:r>
            <a:r>
              <a:rPr lang="ru-RU" sz="2100" b="1" spc="75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75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поруватого</a:t>
            </a:r>
            <a:r>
              <a:rPr lang="ru-RU" sz="2100" b="1" spc="75" dirty="0" smtClean="0">
                <a:solidFill>
                  <a:srgbClr val="464652"/>
                </a:solidFill>
                <a:latin typeface="Times New Roman"/>
                <a:cs typeface="Times New Roman"/>
              </a:rPr>
              <a:t> шару </a:t>
            </a:r>
            <a:r>
              <a:rPr lang="ru-RU" sz="2100" b="1" spc="75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напівпровідників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122" y="1052702"/>
            <a:ext cx="8276590" cy="0"/>
          </a:xfrm>
          <a:custGeom>
            <a:avLst/>
            <a:gdLst/>
            <a:ahLst/>
            <a:cxnLst/>
            <a:rect l="l" t="t" r="r" b="b"/>
            <a:pathLst>
              <a:path w="8276590">
                <a:moveTo>
                  <a:pt x="0" y="0"/>
                </a:moveTo>
                <a:lnTo>
                  <a:pt x="8276399" y="0"/>
                </a:lnTo>
              </a:path>
            </a:pathLst>
          </a:custGeom>
          <a:ln w="12700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r="44871"/>
          <a:stretch/>
        </p:blipFill>
        <p:spPr>
          <a:xfrm>
            <a:off x="459059" y="1296375"/>
            <a:ext cx="3275921" cy="21358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36666" t="16296" r="28510" b="6009"/>
          <a:stretch/>
        </p:blipFill>
        <p:spPr>
          <a:xfrm>
            <a:off x="4862512" y="1292021"/>
            <a:ext cx="3886200" cy="487723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273254" y="34322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імпульсного струму анодного травлення поруватих напівпровідників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0512" y="49515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Морфологія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зразків поруватого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GaAs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a), b), c), d) –анодування імпульсним струмом з варіацією поруватості, e) – анодування постійним струмом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50106"/>
            <a:ext cx="76174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-10" dirty="0" smtClean="0">
                <a:solidFill>
                  <a:srgbClr val="464652"/>
                </a:solidFill>
                <a:latin typeface="Times New Roman"/>
                <a:cs typeface="Times New Roman"/>
              </a:rPr>
              <a:t>Схема </a:t>
            </a:r>
            <a:r>
              <a:rPr lang="ru-RU" sz="2100" b="1" spc="-1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нечіткої</a:t>
            </a:r>
            <a:r>
              <a:rPr lang="ru-RU" sz="2100" b="1" spc="-1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-1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системи</a:t>
            </a:r>
            <a:r>
              <a:rPr lang="ru-RU" sz="2100" b="1" spc="-1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-1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керування</a:t>
            </a:r>
            <a:r>
              <a:rPr lang="ru-RU" sz="2100" b="1" spc="-1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-1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вирощуванням</a:t>
            </a:r>
            <a:r>
              <a:rPr lang="ru-RU" sz="2100" b="1" spc="-1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-1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поруватих</a:t>
            </a:r>
            <a:r>
              <a:rPr lang="ru-RU" sz="2100" b="1" spc="-1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-1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шарів</a:t>
            </a:r>
            <a:r>
              <a:rPr lang="ru-RU" sz="2100" b="1" spc="-1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-1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напівпровідників</a:t>
            </a:r>
            <a:endParaRPr lang="uk-UA" sz="2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pic>
        <p:nvPicPr>
          <p:cNvPr id="5" name="Рисунок 4" descr="схем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19484" r="26224" b="2351"/>
          <a:stretch>
            <a:fillRect/>
          </a:stretch>
        </p:blipFill>
        <p:spPr bwMode="auto">
          <a:xfrm>
            <a:off x="535940" y="1219200"/>
            <a:ext cx="434086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724400" y="2209800"/>
            <a:ext cx="3886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затискачі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шпильки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затискача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фторопластова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комірка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електролітичний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концентрат;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ізолююча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підкладка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f) пластина (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зразок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GaAs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омічний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i) штатив;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платиновий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сенсор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ПЛК (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програмований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контролер);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модуль вводу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цифрових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сигналів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графічна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сенсорна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панель оператора;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модульний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програмований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блок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мережевий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концентратор;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персональний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комп’ютер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     –  значення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амплітуди i-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експериментальної точки в спектрі люмінесценції; 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	–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значення розрахункової амплітуди спектру люмінесценції в точці з тією ж енергією або довжиною хвилі, що і у i-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експериментальної точки; </a:t>
            </a:r>
            <a:r>
              <a:rPr lang="uk-UA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коефіцієнт пропорційності між амплітудою сигналу і кількістю зареєстрованих фотонів; η – функція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Хевісайда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uk-UA" sz="18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шуму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стандартне відхилення похибки виміру амплітуди сигналу, пов'язане з шумами апаратури. 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6856" y="540527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розкладання спектрів фотолюмінесценції на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Гауссіани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613405"/>
              </p:ext>
            </p:extLst>
          </p:nvPr>
        </p:nvGraphicFramePr>
        <p:xfrm>
          <a:off x="762000" y="4000739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Формула" r:id="rId3" imgW="406080" imgH="279360" progId="Equation.3">
                  <p:embed/>
                </p:oleObj>
              </mc:Choice>
              <mc:Fallback>
                <p:oleObj name="Формула" r:id="rId3" imgW="4060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4000739"/>
                        <a:ext cx="406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90884"/>
              </p:ext>
            </p:extLst>
          </p:nvPr>
        </p:nvGraphicFramePr>
        <p:xfrm>
          <a:off x="774700" y="4267200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Формула" r:id="rId5" imgW="444240" imgH="291960" progId="Equation.3">
                  <p:embed/>
                </p:oleObj>
              </mc:Choice>
              <mc:Fallback>
                <p:oleObj name="Формула" r:id="rId5" imgW="44424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700" y="4267200"/>
                        <a:ext cx="444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539552" y="1772816"/>
          <a:ext cx="8218304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Формула" r:id="rId7" imgW="6667200" imgH="1460160" progId="Equation.3">
                  <p:embed/>
                </p:oleObj>
              </mc:Choice>
              <mc:Fallback>
                <p:oleObj name="Формула" r:id="rId7" imgW="6667200" imgH="1460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218304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76456" y="1793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65987" y="6423228"/>
            <a:ext cx="2565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r>
              <a:rPr lang="uk-UA" spc="-25" dirty="0" smtClean="0"/>
              <a:t>7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7930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56997"/>
            <a:ext cx="80746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6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Оптична</a:t>
            </a:r>
            <a:r>
              <a:rPr lang="ru-RU" sz="2100" b="1" spc="6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схема </a:t>
            </a:r>
            <a:r>
              <a:rPr lang="ru-RU" sz="2100" b="1" spc="6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комп'ютеризованої</a:t>
            </a:r>
            <a:r>
              <a:rPr lang="ru-RU" sz="2100" b="1" spc="6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6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системи</a:t>
            </a:r>
            <a:r>
              <a:rPr lang="ru-RU" sz="2100" b="1" spc="6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6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вимірювання</a:t>
            </a:r>
            <a:r>
              <a:rPr lang="ru-RU" sz="2100" b="1" spc="60" dirty="0" smtClean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60" dirty="0" err="1" smtClean="0">
                <a:solidFill>
                  <a:srgbClr val="464652"/>
                </a:solidFill>
                <a:latin typeface="Times New Roman"/>
                <a:cs typeface="Times New Roman"/>
              </a:rPr>
              <a:t>фотолюмінесценції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pic>
        <p:nvPicPr>
          <p:cNvPr id="27" name="Объект 3" descr="Функционалка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594816"/>
            <a:ext cx="5618825" cy="410445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724128" y="1196752"/>
            <a:ext cx="34198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 – джерело випромінювання (лазер),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фокусуюча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лінза,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зразок,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фокусуюча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лінза,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модулятор,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вхідна щілина монохроматора,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11 – плоскі дзеркала,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12 – сферичні дзеркала,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дифракційна решітка,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КД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¸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13 – монохроматор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ФЕП,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блок зчитування інформації,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блок керування,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перетворювач I/U, 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смуговий фільтр (СФ),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АЦП,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мікроконтролер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персональний комп'ютер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6829"/>
            <a:ext cx="732853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pc="80" dirty="0" smtClean="0"/>
              <a:t>Результати вимірювання спектрів фотолюмінесценції в поруватих напівпровідниках </a:t>
            </a:r>
            <a:endParaRPr spc="85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208417" y="5330430"/>
            <a:ext cx="4437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Спектри ФЛ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i розкладені 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Гауссіани</a:t>
            </a:r>
            <a:endParaRPr lang="ru-RU" dirty="0"/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0207" r="9756" b="5547"/>
          <a:stretch>
            <a:fillRect/>
          </a:stretch>
        </p:blipFill>
        <p:spPr bwMode="auto">
          <a:xfrm>
            <a:off x="181204" y="1600200"/>
            <a:ext cx="4238396" cy="3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429752" y="5334000"/>
            <a:ext cx="37917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Фотолюминисценция</a:t>
            </a:r>
            <a:r>
              <a:rPr lang="uk-UA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образцов</a:t>
            </a:r>
            <a:r>
              <a:rPr lang="uk-UA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por-GaAs</a:t>
            </a:r>
            <a:r>
              <a:rPr lang="uk-UA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полученных</a:t>
            </a:r>
            <a:r>
              <a:rPr lang="uk-UA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при токах </a:t>
            </a:r>
            <a:r>
              <a:rPr lang="uk-UA" altLang="ru-RU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травления</a:t>
            </a:r>
            <a:r>
              <a:rPr lang="uk-UA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20-100 </a:t>
            </a:r>
            <a:r>
              <a:rPr lang="uk-UA" altLang="ru-RU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мА</a:t>
            </a:r>
            <a:endParaRPr lang="ru-RU" alt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4534490" cy="38229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1818</Words>
  <Application>Microsoft Office PowerPoint</Application>
  <PresentationFormat>Экран (4:3)</PresentationFormat>
  <Paragraphs>251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Office Theme</vt:lpstr>
      <vt:lpstr>Формула</vt:lpstr>
      <vt:lpstr>Microsoft Equation 3.0</vt:lpstr>
      <vt:lpstr>Equation</vt:lpstr>
      <vt:lpstr>Презентация PowerPoint</vt:lpstr>
      <vt:lpstr>Наукова новизна</vt:lpstr>
      <vt:lpstr>Наукова новизна</vt:lpstr>
      <vt:lpstr>Наукова новизна</vt:lpstr>
      <vt:lpstr>Презентация PowerPoint</vt:lpstr>
      <vt:lpstr>Презентация PowerPoint</vt:lpstr>
      <vt:lpstr>Метод розкладання спектрів фотолюмінесценції на Гауссіани</vt:lpstr>
      <vt:lpstr>Презентация PowerPoint</vt:lpstr>
      <vt:lpstr>Результати вимірювання спектрів фотолюмінесценції в поруватих напівпровідниках </vt:lpstr>
      <vt:lpstr>Презентация PowerPoint</vt:lpstr>
      <vt:lpstr>Вимірювання ВАХ (вольт-амперних характеристик) і ВФХ (вольт-фарадних характеристик) отриманих контактів</vt:lpstr>
      <vt:lpstr>Результати вимірювання ВАХ (вольт-амперних характеристик) і ВФХ (вольт-фарадних характеристик) отриманих контактів</vt:lpstr>
      <vt:lpstr>Значення коефіцієнта ідеальності (n), послідовного опору (Rs) та висоти бар’єру Шоттки (ϕб) контактів Pd/GaAs та Pd/porGaAs для досліджуваних зразків</vt:lpstr>
      <vt:lpstr>Вольт-амперні характеристики контактів Шоттки для досліджуваних зразків Pd/GaAs та Pd/pGaAs</vt:lpstr>
      <vt:lpstr>Залежність висоти бар’єру Шоттки (ϕб, еВ) від товщини поруватого шару</vt:lpstr>
      <vt:lpstr>Презентация PowerPoint</vt:lpstr>
      <vt:lpstr>Презентация PowerPoint</vt:lpstr>
      <vt:lpstr>Вплив поруватого шару на абсорбцію газу</vt:lpstr>
      <vt:lpstr>Презентация PowerPoint</vt:lpstr>
      <vt:lpstr>Презентация PowerPoint</vt:lpstr>
      <vt:lpstr>Інтерфейс програми визначення складу газів в вимірювальній камері</vt:lpstr>
      <vt:lpstr>Характеристики сенсорів газів з pGaAs на основі діоду Шоттки</vt:lpstr>
      <vt:lpstr>Основні результати та висновки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Arafrael</cp:lastModifiedBy>
  <cp:revision>18</cp:revision>
  <dcterms:created xsi:type="dcterms:W3CDTF">2020-10-12T06:06:26Z</dcterms:created>
  <dcterms:modified xsi:type="dcterms:W3CDTF">2020-10-14T11:09:58Z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2020-10-12T00:00:00Z</vt:filetime>
  </property>
</Properties>
</file>